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0" r:id="rId3"/>
    <p:sldId id="258" r:id="rId4"/>
    <p:sldId id="259" r:id="rId5"/>
    <p:sldId id="276" r:id="rId6"/>
    <p:sldId id="264" r:id="rId7"/>
    <p:sldId id="270" r:id="rId8"/>
    <p:sldId id="278" r:id="rId9"/>
    <p:sldId id="281" r:id="rId10"/>
    <p:sldId id="267" r:id="rId11"/>
    <p:sldId id="277" r:id="rId12"/>
    <p:sldId id="273" r:id="rId13"/>
    <p:sldId id="27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4B79-01C8-4D98-B1FF-972AC1A5C9E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4ABF1-BE7F-4A0A-A8E9-AE9B054D4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86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5E1F-C84E-4676-8C72-151210A4FD76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B7AA-0FA8-4478-A7E8-12F056DDB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012-6722-4068-B54D-8FD69A054884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1038-5D35-4833-9F0D-ABCBDAE385C9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BA4A-7AFF-41F7-BF69-35F90AAC3DD9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9552-B323-4004-AD9F-A78E291E5D5B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A711-818E-4E36-9543-ED277C1D4E6F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480F-F492-47E1-9491-2F0B15F31A19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1D5-1292-479C-9100-3E4C03809F0F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459-3E6A-482D-8007-AC521AEF1C25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8BF4-2281-4782-AD7F-26BE155B4E8A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0C42-BEE5-4BA0-A3D8-312A04179366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378E-60E7-4044-AFCE-5C3552D0AE80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23C4-79FC-4D5F-8E8B-E94DED008538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7F31-63A4-42A8-BD74-FF0C121FE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Development of a Statistical Ensemble for Tropical Cyclone Intensity Prediction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Kate D. Musgrave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Mark DeMaria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Brian D. McNoldy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Yi Jin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Michael Fiorino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en-US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13716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CIRA/Colorado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University, Fort Collins, CO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NOAA/NESDIS/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Fort Collins,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Miami, Miami,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Naval Research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Laboratory, Monterey, CA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NOAA/OAR/ESRL, Boulder, CO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2010_NEW_CIR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8074"/>
            <a:ext cx="1219200" cy="47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f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6372420"/>
            <a:ext cx="5410200" cy="485580"/>
          </a:xfrm>
          <a:prstGeom prst="rect">
            <a:avLst/>
          </a:prstGeom>
        </p:spPr>
      </p:pic>
      <p:pic>
        <p:nvPicPr>
          <p:cNvPr id="10" name="Picture 42" descr="logo-csu-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108" y="6302720"/>
            <a:ext cx="1210892" cy="555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05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67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Interdepartmental Hurricane Conference – Tropical Cyclone Research Forum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5178" y="0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03/06/2013  S6-07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from 2012 Atlantic Season:</a:t>
            </a:r>
            <a:br>
              <a:rPr lang="en-US" sz="3200" dirty="0" smtClean="0"/>
            </a:br>
            <a:r>
              <a:rPr lang="en-US" sz="3200" dirty="0" smtClean="0"/>
              <a:t>Model Diagnostic Files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T200_AL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730348" cy="2743200"/>
          </a:xfrm>
          <a:prstGeom prst="rect">
            <a:avLst/>
          </a:prstGeom>
        </p:spPr>
      </p:pic>
      <p:pic>
        <p:nvPicPr>
          <p:cNvPr id="11" name="Picture 10" descr="Z850_AL2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4419600" cy="281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Updates and Testing for 2013 Season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SPICE undergoing retrospective tests to run in HFIP Stream 1.5 for 2013 Season</a:t>
            </a:r>
          </a:p>
          <a:p>
            <a:pPr lvl="1"/>
            <a:r>
              <a:rPr lang="en-US" dirty="0" smtClean="0"/>
              <a:t>consensus handling of members that drop out before 120 hr</a:t>
            </a:r>
          </a:p>
          <a:p>
            <a:pPr lvl="1"/>
            <a:r>
              <a:rPr lang="en-US" dirty="0" smtClean="0"/>
              <a:t>assess weights assigned to SHIPS/LGEM </a:t>
            </a:r>
          </a:p>
          <a:p>
            <a:endParaRPr lang="en-US" dirty="0" smtClean="0"/>
          </a:p>
          <a:p>
            <a:r>
              <a:rPr lang="en-US" dirty="0" smtClean="0"/>
              <a:t>Two additional versions are undergoing testing:</a:t>
            </a:r>
          </a:p>
          <a:p>
            <a:pPr lvl="1"/>
            <a:r>
              <a:rPr lang="en-US" dirty="0" smtClean="0"/>
              <a:t>Regional ensemble: Combines additional regional models COAMPS-TC and AHW</a:t>
            </a:r>
          </a:p>
          <a:p>
            <a:pPr lvl="1"/>
            <a:r>
              <a:rPr lang="en-US" dirty="0" smtClean="0"/>
              <a:t>Global ensemble: Includes HFIP global model ensembles </a:t>
            </a:r>
          </a:p>
          <a:p>
            <a:endParaRPr lang="en-US" dirty="0" smtClean="0"/>
          </a:p>
          <a:p>
            <a:r>
              <a:rPr lang="en-US" dirty="0" smtClean="0"/>
              <a:t>HFIP retrospective testing is currently using operational parent model runs, retrospective parent model diagnostic files and tracks will be compared where available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Ensemble Preliminary Results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5F2-A5BD-4F58-957D-FDCD299E5C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0" t="24865" r="14053" b="19279"/>
          <a:stretch/>
        </p:blipFill>
        <p:spPr>
          <a:xfrm>
            <a:off x="228600" y="1371600"/>
            <a:ext cx="4151870" cy="3830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1"/>
            <a:ext cx="424973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15240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Shown here using 20-member  experimental GFS ensemble</a:t>
            </a:r>
          </a:p>
        </p:txBody>
      </p:sp>
    </p:spTree>
    <p:extLst>
      <p:ext uri="{BB962C8B-B14F-4D97-AF65-F5344CB8AC3E}">
        <p14:creationId xmlns:p14="http://schemas.microsoft.com/office/powerpoint/2010/main" xmlns="" val="31058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SPICE model run for HFIP Stream 1.5</a:t>
            </a:r>
          </a:p>
          <a:p>
            <a:pPr lvl="1"/>
            <a:r>
              <a:rPr lang="en-US" sz="2900" dirty="0" smtClean="0"/>
              <a:t>For 2008-2010 Retrospective Runs, 2011 Demonstration, and 2009-2011 Retrospective Runs SPC3 showed skill improvements of up to 5-10% over SHIPS and LGEM</a:t>
            </a:r>
          </a:p>
          <a:p>
            <a:pPr lvl="1"/>
            <a:r>
              <a:rPr lang="en-US" sz="2900" dirty="0" smtClean="0"/>
              <a:t>2012 season showed mixed results, with SHIPS outperforming both LGEM and SPC3 at longer lead times</a:t>
            </a:r>
          </a:p>
          <a:p>
            <a:endParaRPr lang="en-US" dirty="0" smtClean="0"/>
          </a:p>
          <a:p>
            <a:r>
              <a:rPr lang="en-US" dirty="0" smtClean="0"/>
              <a:t>Outlier analysis may lead to SPICE improvements for 2013</a:t>
            </a:r>
          </a:p>
          <a:p>
            <a:pPr lvl="1"/>
            <a:r>
              <a:rPr lang="en-US" dirty="0" smtClean="0"/>
              <a:t>Testing changes in statistical models, consensus design</a:t>
            </a:r>
          </a:p>
          <a:p>
            <a:endParaRPr lang="en-US" dirty="0" smtClean="0"/>
          </a:p>
          <a:p>
            <a:r>
              <a:rPr lang="en-US" dirty="0" smtClean="0"/>
              <a:t>SPICE model should benefit from greater diversity of input models</a:t>
            </a:r>
          </a:p>
          <a:p>
            <a:pPr lvl="1"/>
            <a:r>
              <a:rPr lang="en-US" dirty="0" smtClean="0"/>
              <a:t>Regional and global ensembles currently undergoing testing</a:t>
            </a:r>
          </a:p>
          <a:p>
            <a:pPr lvl="1"/>
            <a:r>
              <a:rPr lang="en-US" dirty="0" smtClean="0"/>
              <a:t>Use model forecast intensity changes and diagnostic files to fit SHIPS coefficients for examination of model TC behavior in relation to environment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0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Motivation for Statistical Ensemble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480060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Logistic Growth Equation Model (LGEM) and the Statistical Hurricane Intensity Prediction Scheme (SHIPS) model  are two statistical-dynamical intensity guidance models</a:t>
            </a:r>
          </a:p>
          <a:p>
            <a:r>
              <a:rPr lang="en-US" sz="2000" dirty="0" smtClean="0"/>
              <a:t>SHIPS and LGEM are competitive with dynamical models </a:t>
            </a:r>
          </a:p>
          <a:p>
            <a:r>
              <a:rPr lang="en-US" sz="2000" dirty="0" smtClean="0"/>
              <a:t>Both SHIPS and LGEM use model fields from the Global Forecast System (GFS) to determine the large-scale environment</a:t>
            </a:r>
          </a:p>
          <a:p>
            <a:r>
              <a:rPr lang="en-US" sz="2000" dirty="0" smtClean="0"/>
              <a:t>Runs extremely fast (under 1 minute), using model fields from previous 6 hr run to produce ‘early’ guidance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26391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30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Atlantic  Operational Intensity </a:t>
            </a:r>
          </a:p>
          <a:p>
            <a:pPr algn="ctr"/>
            <a:r>
              <a:rPr lang="en-US" dirty="0" smtClean="0"/>
              <a:t>Model Errors   2007-2011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76800" y="4114800"/>
            <a:ext cx="426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JTWC experience with a similar statistical model shows improvements with multiple inputs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533400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/>
              <a:t>We focus on using Decay-SHIPS (DSHP) and LGEM, initialized with model fields from GFS, the Hurricane Weather Research and Forecasting (HWRF) model, and the Geophysical Fluid Dynamics Laboratory (GFDL) model  to create an ensemble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257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0F7F31-63A4-42A8-BD74-FF0C121FEF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54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SPICE</a:t>
            </a:r>
            <a:r>
              <a:rPr lang="en-US" sz="3200" dirty="0" smtClean="0"/>
              <a:t> (Statistical Prediction of Intensity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from a Consensus Ensemble)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4196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Model Configuration for Consensus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58976"/>
            <a:ext cx="4040188" cy="35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SPICE forecasts TC intensity using a combination of parameters from:</a:t>
            </a:r>
          </a:p>
          <a:p>
            <a:pPr lvl="1"/>
            <a:r>
              <a:rPr lang="en-US" sz="1800" dirty="0" smtClean="0"/>
              <a:t>Current TC intensity and trend</a:t>
            </a:r>
          </a:p>
          <a:p>
            <a:pPr lvl="1"/>
            <a:r>
              <a:rPr lang="en-US" sz="1800" dirty="0" smtClean="0"/>
              <a:t>Current TC GOES IR</a:t>
            </a:r>
          </a:p>
          <a:p>
            <a:pPr lvl="1"/>
            <a:r>
              <a:rPr lang="en-US" sz="1800" dirty="0" smtClean="0"/>
              <a:t>TC track and large-scale environment from GFS, GFDL, and HWRF models</a:t>
            </a:r>
          </a:p>
          <a:p>
            <a:r>
              <a:rPr lang="en-US" sz="2000" dirty="0" smtClean="0"/>
              <a:t>These parameters are used to run Decay-SHIPS and LGEM based off each dynamical model</a:t>
            </a:r>
          </a:p>
          <a:p>
            <a:r>
              <a:rPr lang="en-US" sz="2000" dirty="0" smtClean="0"/>
              <a:t>The forecasts are combined into two </a:t>
            </a:r>
            <a:r>
              <a:rPr lang="en-US" sz="2000" dirty="0" err="1" smtClean="0"/>
              <a:t>unweighted</a:t>
            </a:r>
            <a:r>
              <a:rPr lang="en-US" sz="2000" dirty="0" smtClean="0"/>
              <a:t> consensus forecasts, one each for DSHIPS and LGEM</a:t>
            </a:r>
          </a:p>
          <a:p>
            <a:r>
              <a:rPr lang="en-US" sz="2000" dirty="0" smtClean="0"/>
              <a:t>The two consensus are combined into the weighted SPC3 forecast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SPICE</a:t>
            </a:r>
            <a:r>
              <a:rPr lang="en-US" sz="3200" dirty="0" smtClean="0"/>
              <a:t> (Statistical Prediction of Intensity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from a Consensus Ensemble)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4196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Model Configuration for Consensus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58976"/>
            <a:ext cx="4040188" cy="35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29718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DSHIPS and LGEM </a:t>
            </a:r>
            <a:r>
              <a:rPr lang="en-US" dirty="0" smtClean="0"/>
              <a:t>Weights </a:t>
            </a:r>
            <a:r>
              <a:rPr lang="en-US" dirty="0"/>
              <a:t>for Consensus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3733800"/>
            <a:ext cx="4041775" cy="24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4648200" y="60198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/>
              <a:t>Weights determined empirically from 2008-2010</a:t>
            </a:r>
            <a:br>
              <a:rPr lang="en-US" sz="2400" dirty="0" smtClean="0"/>
            </a:br>
            <a:r>
              <a:rPr lang="en-US" sz="2400" dirty="0" smtClean="0"/>
              <a:t>Atlantic and East Pacific sample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00400" y="5029200"/>
            <a:ext cx="1295400" cy="0"/>
          </a:xfrm>
          <a:prstGeom prst="straightConnector1">
            <a:avLst/>
          </a:prstGeom>
          <a:ln w="508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SPICE</a:t>
            </a:r>
            <a:r>
              <a:rPr lang="en-US" sz="3200" dirty="0" smtClean="0"/>
              <a:t> Input – Model Diagnostic 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Simple ASCII file with SHIPS model predictors</a:t>
            </a:r>
          </a:p>
          <a:p>
            <a:r>
              <a:rPr lang="en-US" dirty="0" smtClean="0"/>
              <a:t>Input required</a:t>
            </a:r>
          </a:p>
          <a:p>
            <a:pPr lvl="1"/>
            <a:r>
              <a:rPr lang="en-US" dirty="0" smtClean="0"/>
              <a:t>Model </a:t>
            </a:r>
            <a:r>
              <a:rPr lang="en-US" dirty="0" err="1" smtClean="0"/>
              <a:t>grib</a:t>
            </a:r>
            <a:r>
              <a:rPr lang="en-US" dirty="0" smtClean="0"/>
              <a:t> files</a:t>
            </a:r>
          </a:p>
          <a:p>
            <a:pPr lvl="2"/>
            <a:r>
              <a:rPr lang="en-US" dirty="0" smtClean="0"/>
              <a:t>u, v, T, RH, Z at mandatory levels 1000 to 100 </a:t>
            </a:r>
            <a:r>
              <a:rPr lang="en-US" dirty="0" err="1" smtClean="0"/>
              <a:t>hPa</a:t>
            </a:r>
            <a:endParaRPr lang="en-US" dirty="0" smtClean="0"/>
          </a:p>
          <a:p>
            <a:pPr lvl="2"/>
            <a:r>
              <a:rPr lang="en-US" dirty="0" smtClean="0"/>
              <a:t>SST field if available </a:t>
            </a:r>
          </a:p>
          <a:p>
            <a:pPr lvl="1"/>
            <a:r>
              <a:rPr lang="en-US" dirty="0" smtClean="0"/>
              <a:t>Model storm track (A-deck format)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~20 </a:t>
            </a:r>
            <a:r>
              <a:rPr lang="en-US" dirty="0" err="1" smtClean="0"/>
              <a:t>kbyte</a:t>
            </a:r>
            <a:r>
              <a:rPr lang="en-US" dirty="0" smtClean="0"/>
              <a:t> ASCII file per 126 hr forecast </a:t>
            </a:r>
          </a:p>
          <a:p>
            <a:r>
              <a:rPr lang="en-US" dirty="0" smtClean="0"/>
              <a:t>Code available from CIRA </a:t>
            </a:r>
          </a:p>
          <a:p>
            <a:pPr lvl="1"/>
            <a:r>
              <a:rPr lang="en-US" dirty="0" smtClean="0"/>
              <a:t>Currently used by: EMC; GFDL; NRL; ESRL; NCAR; SUNY-Albany; </a:t>
            </a:r>
            <a:r>
              <a:rPr lang="en-US" dirty="0" err="1" smtClean="0"/>
              <a:t>Uwisc</a:t>
            </a:r>
            <a:endParaRPr lang="en-US" dirty="0" smtClean="0"/>
          </a:p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HWRF and GFDL diagnostic files (against GFS analysis)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E13-B3A0-4093-830C-40FBAD9715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272788" cy="3368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0" y="5257800"/>
            <a:ext cx="4572000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Sea surface temp (RSST</a:t>
            </a:r>
            <a:r>
              <a:rPr 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)</a:t>
            </a:r>
            <a:endParaRPr lang="en-US" sz="1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850-200 </a:t>
            </a:r>
            <a:r>
              <a:rPr lang="en-US" sz="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shear (</a:t>
            </a:r>
            <a:r>
              <a:rPr lang="en-US" sz="1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SHDC); 200 </a:t>
            </a:r>
            <a:r>
              <a:rPr lang="en-US" sz="1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zonal wind (U20C</a:t>
            </a:r>
            <a:r>
              <a:rPr lang="en-US" sz="1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)</a:t>
            </a:r>
            <a:endParaRPr lang="en-US" sz="1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200 </a:t>
            </a:r>
            <a:r>
              <a:rPr lang="en-US" sz="1500" b="1" dirty="0" err="1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temp (</a:t>
            </a:r>
            <a:r>
              <a:rPr lang="en-US" sz="1500" b="1" dirty="0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T200); 850-700 </a:t>
            </a:r>
            <a:r>
              <a:rPr lang="en-US" sz="1500" b="1" dirty="0" err="1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RH (</a:t>
            </a:r>
            <a:r>
              <a:rPr lang="en-US" sz="1500" b="1" dirty="0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RHLO)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700-500 </a:t>
            </a:r>
            <a:r>
              <a:rPr lang="en-US" sz="1500" b="1" dirty="0" err="1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RH (</a:t>
            </a:r>
            <a:r>
              <a:rPr lang="en-US" sz="1500" b="1" dirty="0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RHMD); 500-300 </a:t>
            </a:r>
            <a:r>
              <a:rPr lang="en-US" sz="1500" b="1" dirty="0" err="1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RH (RHHI</a:t>
            </a:r>
            <a:r>
              <a:rPr lang="en-US" sz="1500" b="1" dirty="0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)</a:t>
            </a:r>
            <a:endParaRPr lang="en-US" sz="1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200 </a:t>
            </a:r>
            <a:r>
              <a:rPr lang="en-US" sz="15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divergence (</a:t>
            </a:r>
            <a:r>
              <a:rPr lang="en-US" sz="1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D200); 850 </a:t>
            </a:r>
            <a:r>
              <a:rPr lang="en-US" sz="15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mb</a:t>
            </a:r>
            <a:r>
              <a:rPr lang="en-US" sz="15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vorticity (Z850)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495800" y="4495800"/>
            <a:ext cx="4648200" cy="8382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  <a:tab pos="102242" algn="l"/>
                <a:tab pos="516968" algn="l"/>
                <a:tab pos="931694" algn="l"/>
                <a:tab pos="1346420" algn="l"/>
                <a:tab pos="1761146" algn="l"/>
                <a:tab pos="2175873" algn="l"/>
                <a:tab pos="2590599" algn="l"/>
                <a:tab pos="3005325" algn="l"/>
                <a:tab pos="3420051" algn="l"/>
                <a:tab pos="3834777" algn="l"/>
                <a:tab pos="4249503" algn="l"/>
                <a:tab pos="4664229" algn="l"/>
                <a:tab pos="5078955" algn="l"/>
                <a:tab pos="5493682" algn="l"/>
                <a:tab pos="5908408" algn="l"/>
                <a:tab pos="6323134" algn="l"/>
                <a:tab pos="6737860" algn="l"/>
                <a:tab pos="7152586" algn="l"/>
                <a:tab pos="7567312" algn="l"/>
                <a:tab pos="798203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parameters are calculated in prescribed areas...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  <a:tab pos="102242" algn="l"/>
                <a:tab pos="516968" algn="l"/>
                <a:tab pos="931694" algn="l"/>
                <a:tab pos="1346420" algn="l"/>
                <a:tab pos="1761146" algn="l"/>
                <a:tab pos="2175873" algn="l"/>
                <a:tab pos="2590599" algn="l"/>
                <a:tab pos="3005325" algn="l"/>
                <a:tab pos="3420051" algn="l"/>
                <a:tab pos="3834777" algn="l"/>
                <a:tab pos="4249503" algn="l"/>
                <a:tab pos="4664229" algn="l"/>
                <a:tab pos="5078955" algn="l"/>
                <a:tab pos="5493682" algn="l"/>
                <a:tab pos="5908408" algn="l"/>
                <a:tab pos="6323134" algn="l"/>
                <a:tab pos="6737860" algn="l"/>
                <a:tab pos="7152586" algn="l"/>
                <a:tab pos="7567312" algn="l"/>
                <a:tab pos="798203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already done with GFS output to create SHIPS “predictor” files available on NHC's FTP server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2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SPICE</a:t>
            </a:r>
            <a:r>
              <a:rPr lang="en-US" sz="3200" dirty="0" smtClean="0"/>
              <a:t> Input – Model Diagnostic Files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1519" cy="43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5400000">
            <a:off x="277549" y="589743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172200"/>
            <a:ext cx="595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Diagnostic files available from http://www.hfip.org/products/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2009-2011 Atlantic Retrospective Runs for </a:t>
            </a:r>
            <a:br>
              <a:rPr lang="en-US" sz="3200" dirty="0" smtClean="0"/>
            </a:br>
            <a:r>
              <a:rPr lang="en-US" sz="3200" dirty="0" smtClean="0"/>
              <a:t>HFIP Stream 1.5 Implementation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PC3_retro_error_2009_2011_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6096000" cy="36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5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from 2012 Atlantic Season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tr15_2012_Ja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6435036" cy="51204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962400" y="1143000"/>
            <a:ext cx="16764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838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38600" y="3276600"/>
            <a:ext cx="28956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4876800"/>
            <a:ext cx="73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53000" y="3200400"/>
            <a:ext cx="28956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47244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DSHP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6488668"/>
            <a:ext cx="259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courtesy of James Franklin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675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from 2012 Atlantic Season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7F31-63A4-42A8-BD74-FF0C121FEF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tr15_2012_Ja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6435036" cy="51204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962400" y="1143000"/>
            <a:ext cx="16764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838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19600" y="3581400"/>
            <a:ext cx="28956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51816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81600" y="3048000"/>
            <a:ext cx="28956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46482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GFDL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6488668"/>
            <a:ext cx="259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courtesy of James Franklin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675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745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Further Development of a Statistical Ensemble for Tropical Cyclone Intensity Prediction</vt:lpstr>
      <vt:lpstr>Motivation for Statistical Ensemble </vt:lpstr>
      <vt:lpstr>SPICE (Statistical Prediction of Intensity        from a Consensus Ensemble)</vt:lpstr>
      <vt:lpstr>SPICE (Statistical Prediction of Intensity        from a Consensus Ensemble)</vt:lpstr>
      <vt:lpstr>SPICE Input – Model Diagnostic Files</vt:lpstr>
      <vt:lpstr>SPICE Input – Model Diagnostic Files </vt:lpstr>
      <vt:lpstr>2009-2011 Atlantic Retrospective Runs for  HFIP Stream 1.5 Implementation </vt:lpstr>
      <vt:lpstr>Results from 2012 Atlantic Season </vt:lpstr>
      <vt:lpstr>Results from 2012 Atlantic Season </vt:lpstr>
      <vt:lpstr>Results from 2012 Atlantic Season: Model Diagnostic Files</vt:lpstr>
      <vt:lpstr>Updates and Testing for 2013 Season </vt:lpstr>
      <vt:lpstr>Global Ensemble Preliminary Results 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kate</cp:lastModifiedBy>
  <cp:revision>93</cp:revision>
  <dcterms:created xsi:type="dcterms:W3CDTF">2012-02-03T19:39:11Z</dcterms:created>
  <dcterms:modified xsi:type="dcterms:W3CDTF">2013-03-06T04:17:42Z</dcterms:modified>
</cp:coreProperties>
</file>