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60" r:id="rId4"/>
    <p:sldId id="261" r:id="rId5"/>
    <p:sldId id="262" r:id="rId6"/>
    <p:sldId id="280" r:id="rId7"/>
    <p:sldId id="281" r:id="rId8"/>
    <p:sldId id="282" r:id="rId9"/>
    <p:sldId id="283" r:id="rId10"/>
    <p:sldId id="278" r:id="rId11"/>
    <p:sldId id="263" r:id="rId12"/>
    <p:sldId id="272" r:id="rId13"/>
    <p:sldId id="265" r:id="rId14"/>
    <p:sldId id="266" r:id="rId15"/>
    <p:sldId id="273" r:id="rId16"/>
    <p:sldId id="274" r:id="rId17"/>
    <p:sldId id="267" r:id="rId18"/>
    <p:sldId id="276" r:id="rId19"/>
    <p:sldId id="270" r:id="rId20"/>
    <p:sldId id="269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4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Research\postdoc\HFIP\SPICE\2011verif\2011verif_201202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Research\postdoc\HFIP\SPICE\2011verif\2012retroverif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Research\postdoc\HFIP\SPICE\2011verif\2012retroverif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Research\postdoc\HFIP\SPICE\2011verif\2011verif_201202v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Research\postdoc\HFIP\SPICE\2011verif\2011verif_201202v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Research\postdoc\HFIP\SPICE\2011verif\2011verif_201202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2"/>
          <c:order val="0"/>
          <c:tx>
            <c:strRef>
              <c:f>Sheet1!$A$15</c:f>
              <c:strCache>
                <c:ptCount val="1"/>
                <c:pt idx="0">
                  <c:v>DSHP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Sheet1!$B$15:$I$15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</c:v>
                </c:pt>
                <c:pt idx="2">
                  <c:v>10.28</c:v>
                </c:pt>
                <c:pt idx="3">
                  <c:v>12.12</c:v>
                </c:pt>
                <c:pt idx="4">
                  <c:v>14.05</c:v>
                </c:pt>
                <c:pt idx="5">
                  <c:v>17.03</c:v>
                </c:pt>
                <c:pt idx="6">
                  <c:v>15.88</c:v>
                </c:pt>
                <c:pt idx="7">
                  <c:v>15.59</c:v>
                </c:pt>
              </c:numCache>
            </c:numRef>
          </c:val>
        </c:ser>
        <c:ser>
          <c:idx val="6"/>
          <c:order val="1"/>
          <c:tx>
            <c:strRef>
              <c:f>Sheet1!$A$19</c:f>
              <c:strCache>
                <c:ptCount val="1"/>
                <c:pt idx="0">
                  <c:v>LGEM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Sheet1!$B$19:$I$19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7.17</c:v>
                </c:pt>
                <c:pt idx="2">
                  <c:v>10.65</c:v>
                </c:pt>
                <c:pt idx="3">
                  <c:v>12.639999999999999</c:v>
                </c:pt>
                <c:pt idx="4">
                  <c:v>14.99</c:v>
                </c:pt>
                <c:pt idx="5">
                  <c:v>17.16</c:v>
                </c:pt>
                <c:pt idx="6">
                  <c:v>15.57</c:v>
                </c:pt>
                <c:pt idx="7">
                  <c:v>15.360000000000019</c:v>
                </c:pt>
              </c:numCache>
            </c:numRef>
          </c:val>
        </c:ser>
        <c:ser>
          <c:idx val="11"/>
          <c:order val="2"/>
          <c:tx>
            <c:strRef>
              <c:f>Sheet1!$A$24</c:f>
              <c:strCache>
                <c:ptCount val="1"/>
                <c:pt idx="0">
                  <c:v>SPC3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Sheet1!$B$24:$I$24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7.1099999999999985</c:v>
                </c:pt>
                <c:pt idx="2">
                  <c:v>10.210000000000001</c:v>
                </c:pt>
                <c:pt idx="3">
                  <c:v>11.629999999999999</c:v>
                </c:pt>
                <c:pt idx="4">
                  <c:v>13.55</c:v>
                </c:pt>
                <c:pt idx="5">
                  <c:v>16.170000000000005</c:v>
                </c:pt>
                <c:pt idx="6">
                  <c:v>15.65</c:v>
                </c:pt>
                <c:pt idx="7">
                  <c:v>13.51</c:v>
                </c:pt>
              </c:numCache>
            </c:numRef>
          </c:val>
        </c:ser>
        <c:ser>
          <c:idx val="12"/>
          <c:order val="3"/>
          <c:tx>
            <c:strRef>
              <c:f>Sheet1!$A$25</c:f>
              <c:strCache>
                <c:ptCount val="1"/>
                <c:pt idx="0">
                  <c:v>HWFI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Sheet1!$B$25:$I$25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6.6599999999999975</c:v>
                </c:pt>
                <c:pt idx="2">
                  <c:v>9.6</c:v>
                </c:pt>
                <c:pt idx="3">
                  <c:v>11.77</c:v>
                </c:pt>
                <c:pt idx="4">
                  <c:v>14.07</c:v>
                </c:pt>
                <c:pt idx="5">
                  <c:v>19.459999999999987</c:v>
                </c:pt>
                <c:pt idx="6">
                  <c:v>20.47</c:v>
                </c:pt>
                <c:pt idx="7">
                  <c:v>23.07</c:v>
                </c:pt>
              </c:numCache>
            </c:numRef>
          </c:val>
        </c:ser>
        <c:ser>
          <c:idx val="13"/>
          <c:order val="4"/>
          <c:tx>
            <c:strRef>
              <c:f>Sheet1!$A$26</c:f>
              <c:strCache>
                <c:ptCount val="1"/>
                <c:pt idx="0">
                  <c:v>GHMI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Sheet1!$B$26:$I$26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7.1099999999999985</c:v>
                </c:pt>
                <c:pt idx="2">
                  <c:v>10.32</c:v>
                </c:pt>
                <c:pt idx="3">
                  <c:v>12.6</c:v>
                </c:pt>
                <c:pt idx="4">
                  <c:v>15.360000000000019</c:v>
                </c:pt>
                <c:pt idx="5">
                  <c:v>22.58</c:v>
                </c:pt>
                <c:pt idx="6">
                  <c:v>24.57</c:v>
                </c:pt>
                <c:pt idx="7">
                  <c:v>25.479999999999986</c:v>
                </c:pt>
              </c:numCache>
            </c:numRef>
          </c:val>
        </c:ser>
        <c:marker val="1"/>
        <c:axId val="65893888"/>
        <c:axId val="65895424"/>
      </c:lineChart>
      <c:catAx>
        <c:axId val="65893888"/>
        <c:scaling>
          <c:orientation val="minMax"/>
        </c:scaling>
        <c:axPos val="b"/>
        <c:numFmt formatCode="General" sourceLinked="1"/>
        <c:tickLblPos val="nextTo"/>
        <c:crossAx val="65895424"/>
        <c:crosses val="autoZero"/>
        <c:auto val="1"/>
        <c:lblAlgn val="ctr"/>
        <c:lblOffset val="100"/>
      </c:catAx>
      <c:valAx>
        <c:axId val="65895424"/>
        <c:scaling>
          <c:orientation val="minMax"/>
        </c:scaling>
        <c:axPos val="l"/>
        <c:majorGridlines/>
        <c:numFmt formatCode="General" sourceLinked="1"/>
        <c:tickLblPos val="nextTo"/>
        <c:crossAx val="6589388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prstClr val="white"/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251798386312815E-2"/>
          <c:y val="6.1680664916885425E-2"/>
          <c:w val="0.69263633712452655"/>
          <c:h val="0.87663867016622965"/>
        </c:manualLayout>
      </c:layout>
      <c:lineChart>
        <c:grouping val="standard"/>
        <c:ser>
          <c:idx val="3"/>
          <c:order val="0"/>
          <c:tx>
            <c:strRef>
              <c:f>Sheet1!$A$56</c:f>
              <c:strCache>
                <c:ptCount val="1"/>
                <c:pt idx="0">
                  <c:v>SDGL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Sheet1!$B$56:$I$56</c:f>
              <c:numCache>
                <c:formatCode>General</c:formatCode>
                <c:ptCount val="8"/>
                <c:pt idx="0">
                  <c:v>-1.5</c:v>
                </c:pt>
                <c:pt idx="1">
                  <c:v>-0.5</c:v>
                </c:pt>
                <c:pt idx="2">
                  <c:v>-0.70000000000000062</c:v>
                </c:pt>
                <c:pt idx="3">
                  <c:v>-1.7</c:v>
                </c:pt>
                <c:pt idx="4">
                  <c:v>-2.7</c:v>
                </c:pt>
                <c:pt idx="5">
                  <c:v>-3.9</c:v>
                </c:pt>
                <c:pt idx="6">
                  <c:v>-7.4</c:v>
                </c:pt>
                <c:pt idx="7">
                  <c:v>-11</c:v>
                </c:pt>
              </c:numCache>
            </c:numRef>
          </c:val>
        </c:ser>
        <c:ser>
          <c:idx val="7"/>
          <c:order val="1"/>
          <c:tx>
            <c:strRef>
              <c:f>Sheet1!$A$60</c:f>
              <c:strCache>
                <c:ptCount val="1"/>
                <c:pt idx="0">
                  <c:v>SLGL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Sheet1!$B$60:$I$60</c:f>
              <c:numCache>
                <c:formatCode>General</c:formatCode>
                <c:ptCount val="8"/>
                <c:pt idx="0">
                  <c:v>-1.5</c:v>
                </c:pt>
                <c:pt idx="1">
                  <c:v>-1.6</c:v>
                </c:pt>
                <c:pt idx="2">
                  <c:v>-3</c:v>
                </c:pt>
                <c:pt idx="3">
                  <c:v>-5.4</c:v>
                </c:pt>
                <c:pt idx="4">
                  <c:v>-8.6</c:v>
                </c:pt>
                <c:pt idx="5">
                  <c:v>-12.2</c:v>
                </c:pt>
                <c:pt idx="6">
                  <c:v>-14.9</c:v>
                </c:pt>
                <c:pt idx="7">
                  <c:v>-13.8</c:v>
                </c:pt>
              </c:numCache>
            </c:numRef>
          </c:val>
        </c:ser>
        <c:ser>
          <c:idx val="11"/>
          <c:order val="2"/>
          <c:tx>
            <c:strRef>
              <c:f>Sheet1!$A$64</c:f>
              <c:strCache>
                <c:ptCount val="1"/>
                <c:pt idx="0">
                  <c:v>SPC3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Sheet1!$B$64:$I$64</c:f>
              <c:numCache>
                <c:formatCode>General</c:formatCode>
                <c:ptCount val="8"/>
                <c:pt idx="0">
                  <c:v>-1.5</c:v>
                </c:pt>
                <c:pt idx="1">
                  <c:v>-1.6</c:v>
                </c:pt>
                <c:pt idx="2">
                  <c:v>-2</c:v>
                </c:pt>
                <c:pt idx="3">
                  <c:v>-3.1</c:v>
                </c:pt>
                <c:pt idx="4">
                  <c:v>-4.8</c:v>
                </c:pt>
                <c:pt idx="5">
                  <c:v>-6.1</c:v>
                </c:pt>
                <c:pt idx="6">
                  <c:v>-8.7000000000000011</c:v>
                </c:pt>
                <c:pt idx="7">
                  <c:v>-9.4</c:v>
                </c:pt>
              </c:numCache>
            </c:numRef>
          </c:val>
        </c:ser>
        <c:ser>
          <c:idx val="13"/>
          <c:order val="3"/>
          <c:tx>
            <c:strRef>
              <c:f>Sheet1!$A$66</c:f>
              <c:strCache>
                <c:ptCount val="1"/>
                <c:pt idx="0">
                  <c:v>GHMI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Sheet1!$B$66:$I$66</c:f>
              <c:numCache>
                <c:formatCode>General</c:formatCode>
                <c:ptCount val="8"/>
                <c:pt idx="0">
                  <c:v>-1.5</c:v>
                </c:pt>
                <c:pt idx="1">
                  <c:v>-0.2</c:v>
                </c:pt>
                <c:pt idx="2">
                  <c:v>0.5</c:v>
                </c:pt>
                <c:pt idx="3">
                  <c:v>3</c:v>
                </c:pt>
                <c:pt idx="4">
                  <c:v>6.3</c:v>
                </c:pt>
                <c:pt idx="5">
                  <c:v>14.3</c:v>
                </c:pt>
                <c:pt idx="6">
                  <c:v>16.5</c:v>
                </c:pt>
                <c:pt idx="7">
                  <c:v>20.9</c:v>
                </c:pt>
              </c:numCache>
            </c:numRef>
          </c:val>
        </c:ser>
        <c:marker val="1"/>
        <c:axId val="68933504"/>
        <c:axId val="68935040"/>
      </c:lineChart>
      <c:catAx>
        <c:axId val="68933504"/>
        <c:scaling>
          <c:orientation val="minMax"/>
        </c:scaling>
        <c:axPos val="b"/>
        <c:numFmt formatCode="General" sourceLinked="1"/>
        <c:tickLblPos val="nextTo"/>
        <c:crossAx val="68935040"/>
        <c:crosses val="autoZero"/>
        <c:auto val="1"/>
        <c:lblAlgn val="ctr"/>
        <c:lblOffset val="100"/>
      </c:catAx>
      <c:valAx>
        <c:axId val="68935040"/>
        <c:scaling>
          <c:orientation val="minMax"/>
        </c:scaling>
        <c:axPos val="l"/>
        <c:majorGridlines/>
        <c:numFmt formatCode="General" sourceLinked="1"/>
        <c:tickLblPos val="nextTo"/>
        <c:crossAx val="68933504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prstClr val="white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2"/>
          <c:order val="0"/>
          <c:tx>
            <c:strRef>
              <c:f>Sheet1!$A$55</c:f>
              <c:strCache>
                <c:ptCount val="1"/>
                <c:pt idx="0">
                  <c:v>DSHP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Sheet1!$B$55:$I$55</c:f>
              <c:numCache>
                <c:formatCode>General</c:formatCode>
                <c:ptCount val="8"/>
                <c:pt idx="0">
                  <c:v>-1.5</c:v>
                </c:pt>
                <c:pt idx="1">
                  <c:v>-0.8</c:v>
                </c:pt>
                <c:pt idx="2">
                  <c:v>-0.30000000000000032</c:v>
                </c:pt>
                <c:pt idx="3">
                  <c:v>0</c:v>
                </c:pt>
                <c:pt idx="4">
                  <c:v>-0.70000000000000062</c:v>
                </c:pt>
                <c:pt idx="5">
                  <c:v>-0.70000000000000062</c:v>
                </c:pt>
                <c:pt idx="6">
                  <c:v>-3.3</c:v>
                </c:pt>
                <c:pt idx="7">
                  <c:v>-7.5</c:v>
                </c:pt>
              </c:numCache>
            </c:numRef>
          </c:val>
        </c:ser>
        <c:ser>
          <c:idx val="6"/>
          <c:order val="1"/>
          <c:tx>
            <c:strRef>
              <c:f>Sheet1!$A$59</c:f>
              <c:strCache>
                <c:ptCount val="1"/>
                <c:pt idx="0">
                  <c:v>LGEM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Sheet1!$B$59:$I$59</c:f>
              <c:numCache>
                <c:formatCode>General</c:formatCode>
                <c:ptCount val="8"/>
                <c:pt idx="0">
                  <c:v>-1.5</c:v>
                </c:pt>
                <c:pt idx="1">
                  <c:v>-1.2</c:v>
                </c:pt>
                <c:pt idx="2">
                  <c:v>-1.5</c:v>
                </c:pt>
                <c:pt idx="3">
                  <c:v>-2.2000000000000002</c:v>
                </c:pt>
                <c:pt idx="4">
                  <c:v>-3.3</c:v>
                </c:pt>
                <c:pt idx="5">
                  <c:v>-3.7</c:v>
                </c:pt>
                <c:pt idx="6">
                  <c:v>-5.8</c:v>
                </c:pt>
                <c:pt idx="7">
                  <c:v>-8.3000000000000007</c:v>
                </c:pt>
              </c:numCache>
            </c:numRef>
          </c:val>
        </c:ser>
        <c:ser>
          <c:idx val="11"/>
          <c:order val="2"/>
          <c:tx>
            <c:strRef>
              <c:f>Sheet1!$A$64</c:f>
              <c:strCache>
                <c:ptCount val="1"/>
                <c:pt idx="0">
                  <c:v>SPC3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Sheet1!$B$64:$I$64</c:f>
              <c:numCache>
                <c:formatCode>General</c:formatCode>
                <c:ptCount val="8"/>
                <c:pt idx="0">
                  <c:v>-1.5</c:v>
                </c:pt>
                <c:pt idx="1">
                  <c:v>-1.6</c:v>
                </c:pt>
                <c:pt idx="2">
                  <c:v>-2</c:v>
                </c:pt>
                <c:pt idx="3">
                  <c:v>-3.1</c:v>
                </c:pt>
                <c:pt idx="4">
                  <c:v>-4.8</c:v>
                </c:pt>
                <c:pt idx="5">
                  <c:v>-6.1</c:v>
                </c:pt>
                <c:pt idx="6">
                  <c:v>-8.7000000000000011</c:v>
                </c:pt>
                <c:pt idx="7">
                  <c:v>-9.4</c:v>
                </c:pt>
              </c:numCache>
            </c:numRef>
          </c:val>
        </c:ser>
        <c:ser>
          <c:idx val="12"/>
          <c:order val="3"/>
          <c:tx>
            <c:strRef>
              <c:f>Sheet1!$A$65</c:f>
              <c:strCache>
                <c:ptCount val="1"/>
                <c:pt idx="0">
                  <c:v>HWFI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Sheet1!$B$65:$I$65</c:f>
              <c:numCache>
                <c:formatCode>General</c:formatCode>
                <c:ptCount val="8"/>
                <c:pt idx="0">
                  <c:v>-1.5</c:v>
                </c:pt>
                <c:pt idx="1">
                  <c:v>-1.1000000000000001</c:v>
                </c:pt>
                <c:pt idx="2">
                  <c:v>-1.1000000000000001</c:v>
                </c:pt>
                <c:pt idx="3">
                  <c:v>0.60000000000000064</c:v>
                </c:pt>
                <c:pt idx="4">
                  <c:v>2.6</c:v>
                </c:pt>
                <c:pt idx="5">
                  <c:v>7.2</c:v>
                </c:pt>
                <c:pt idx="6">
                  <c:v>5.2</c:v>
                </c:pt>
                <c:pt idx="7">
                  <c:v>6.9</c:v>
                </c:pt>
              </c:numCache>
            </c:numRef>
          </c:val>
        </c:ser>
        <c:ser>
          <c:idx val="13"/>
          <c:order val="4"/>
          <c:tx>
            <c:strRef>
              <c:f>Sheet1!$A$66</c:f>
              <c:strCache>
                <c:ptCount val="1"/>
                <c:pt idx="0">
                  <c:v>GHMI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Sheet1!$B$66:$I$66</c:f>
              <c:numCache>
                <c:formatCode>General</c:formatCode>
                <c:ptCount val="8"/>
                <c:pt idx="0">
                  <c:v>-1.5</c:v>
                </c:pt>
                <c:pt idx="1">
                  <c:v>-0.2</c:v>
                </c:pt>
                <c:pt idx="2">
                  <c:v>0.5</c:v>
                </c:pt>
                <c:pt idx="3">
                  <c:v>3</c:v>
                </c:pt>
                <c:pt idx="4">
                  <c:v>6.3</c:v>
                </c:pt>
                <c:pt idx="5">
                  <c:v>14.3</c:v>
                </c:pt>
                <c:pt idx="6">
                  <c:v>16.5</c:v>
                </c:pt>
                <c:pt idx="7">
                  <c:v>20.9</c:v>
                </c:pt>
              </c:numCache>
            </c:numRef>
          </c:val>
        </c:ser>
        <c:marker val="1"/>
        <c:axId val="66545152"/>
        <c:axId val="66546688"/>
      </c:lineChart>
      <c:catAx>
        <c:axId val="66545152"/>
        <c:scaling>
          <c:orientation val="minMax"/>
        </c:scaling>
        <c:axPos val="b"/>
        <c:numFmt formatCode="General" sourceLinked="1"/>
        <c:tickLblPos val="nextTo"/>
        <c:crossAx val="66546688"/>
        <c:crosses val="autoZero"/>
        <c:auto val="1"/>
        <c:lblAlgn val="ctr"/>
        <c:lblOffset val="100"/>
      </c:catAx>
      <c:valAx>
        <c:axId val="66546688"/>
        <c:scaling>
          <c:orientation val="minMax"/>
        </c:scaling>
        <c:axPos val="l"/>
        <c:majorGridlines/>
        <c:numFmt formatCode="General" sourceLinked="1"/>
        <c:tickLblPos val="nextTo"/>
        <c:crossAx val="6654515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prstClr val="white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2"/>
          <c:order val="0"/>
          <c:tx>
            <c:strRef>
              <c:f>Sheet1!$A$34</c:f>
              <c:strCache>
                <c:ptCount val="1"/>
                <c:pt idx="0">
                  <c:v>DSHP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Sheet1!$B$34:$I$34</c:f>
              <c:numCache>
                <c:formatCode>General</c:formatCode>
                <c:ptCount val="8"/>
                <c:pt idx="0">
                  <c:v>0</c:v>
                </c:pt>
                <c:pt idx="1">
                  <c:v>7.7733860342556124E-2</c:v>
                </c:pt>
                <c:pt idx="2">
                  <c:v>0.11072664359861639</c:v>
                </c:pt>
                <c:pt idx="3">
                  <c:v>0.1286843997124375</c:v>
                </c:pt>
                <c:pt idx="4">
                  <c:v>6.7684140676841364E-2</c:v>
                </c:pt>
                <c:pt idx="5">
                  <c:v>1.5037593984962301E-2</c:v>
                </c:pt>
                <c:pt idx="6">
                  <c:v>-8.7671232876712427E-2</c:v>
                </c:pt>
                <c:pt idx="7">
                  <c:v>-0.12158273381294959</c:v>
                </c:pt>
              </c:numCache>
            </c:numRef>
          </c:val>
        </c:ser>
        <c:ser>
          <c:idx val="6"/>
          <c:order val="1"/>
          <c:tx>
            <c:strRef>
              <c:f>Sheet1!$A$38</c:f>
              <c:strCache>
                <c:ptCount val="1"/>
                <c:pt idx="0">
                  <c:v>LGEM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Sheet1!$B$38:$I$38</c:f>
              <c:numCache>
                <c:formatCode>General</c:formatCode>
                <c:ptCount val="8"/>
                <c:pt idx="0">
                  <c:v>0</c:v>
                </c:pt>
                <c:pt idx="1">
                  <c:v>5.5335968379446723E-2</c:v>
                </c:pt>
                <c:pt idx="2">
                  <c:v>7.8719723183391113E-2</c:v>
                </c:pt>
                <c:pt idx="3">
                  <c:v>9.1301222142343597E-2</c:v>
                </c:pt>
                <c:pt idx="4">
                  <c:v>5.3085600530855537E-3</c:v>
                </c:pt>
                <c:pt idx="5">
                  <c:v>7.5187969924811731E-3</c:v>
                </c:pt>
                <c:pt idx="6">
                  <c:v>-6.6438356164383525E-2</c:v>
                </c:pt>
                <c:pt idx="7">
                  <c:v>-0.10503597122302179</c:v>
                </c:pt>
              </c:numCache>
            </c:numRef>
          </c:val>
        </c:ser>
        <c:ser>
          <c:idx val="11"/>
          <c:order val="2"/>
          <c:tx>
            <c:strRef>
              <c:f>Sheet1!$A$43</c:f>
              <c:strCache>
                <c:ptCount val="1"/>
                <c:pt idx="0">
                  <c:v>SPC3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Sheet1!$B$43:$I$43</c:f>
              <c:numCache>
                <c:formatCode>General</c:formatCode>
                <c:ptCount val="8"/>
                <c:pt idx="0">
                  <c:v>0</c:v>
                </c:pt>
                <c:pt idx="1">
                  <c:v>6.3241106719367349E-2</c:v>
                </c:pt>
                <c:pt idx="2">
                  <c:v>0.11678200692041522</c:v>
                </c:pt>
                <c:pt idx="3">
                  <c:v>0.16391085549964046</c:v>
                </c:pt>
                <c:pt idx="4">
                  <c:v>0.10086264100862663</c:v>
                </c:pt>
                <c:pt idx="5">
                  <c:v>6.4777327935222742E-2</c:v>
                </c:pt>
                <c:pt idx="6">
                  <c:v>-7.1917808219178037E-2</c:v>
                </c:pt>
                <c:pt idx="7">
                  <c:v>2.8057553956834624E-2</c:v>
                </c:pt>
              </c:numCache>
            </c:numRef>
          </c:val>
        </c:ser>
        <c:ser>
          <c:idx val="12"/>
          <c:order val="3"/>
          <c:tx>
            <c:strRef>
              <c:f>Sheet1!$A$44</c:f>
              <c:strCache>
                <c:ptCount val="1"/>
                <c:pt idx="0">
                  <c:v>HWFI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Sheet1!$B$44:$I$44</c:f>
              <c:numCache>
                <c:formatCode>General</c:formatCode>
                <c:ptCount val="8"/>
                <c:pt idx="0">
                  <c:v>0</c:v>
                </c:pt>
                <c:pt idx="1">
                  <c:v>0.12252964426877488</c:v>
                </c:pt>
                <c:pt idx="2">
                  <c:v>0.16955017301038069</c:v>
                </c:pt>
                <c:pt idx="3">
                  <c:v>0.15384615384615438</c:v>
                </c:pt>
                <c:pt idx="4">
                  <c:v>6.6357000663569976E-2</c:v>
                </c:pt>
                <c:pt idx="5">
                  <c:v>-0.12550607287449445</c:v>
                </c:pt>
                <c:pt idx="6">
                  <c:v>-0.40205479452054832</c:v>
                </c:pt>
                <c:pt idx="7">
                  <c:v>-0.65971223021582903</c:v>
                </c:pt>
              </c:numCache>
            </c:numRef>
          </c:val>
        </c:ser>
        <c:ser>
          <c:idx val="13"/>
          <c:order val="4"/>
          <c:tx>
            <c:strRef>
              <c:f>Sheet1!$A$45</c:f>
              <c:strCache>
                <c:ptCount val="1"/>
                <c:pt idx="0">
                  <c:v>GHMI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Sheet1!$B$45:$I$45</c:f>
              <c:numCache>
                <c:formatCode>General</c:formatCode>
                <c:ptCount val="8"/>
                <c:pt idx="0">
                  <c:v>0</c:v>
                </c:pt>
                <c:pt idx="1">
                  <c:v>6.3241106719367349E-2</c:v>
                </c:pt>
                <c:pt idx="2">
                  <c:v>0.10726643598615968</c:v>
                </c:pt>
                <c:pt idx="3">
                  <c:v>9.4176851186197258E-2</c:v>
                </c:pt>
                <c:pt idx="4">
                  <c:v>-1.9243530192435254E-2</c:v>
                </c:pt>
                <c:pt idx="5">
                  <c:v>-0.30595720069404364</c:v>
                </c:pt>
                <c:pt idx="6">
                  <c:v>-0.68287671232876845</c:v>
                </c:pt>
                <c:pt idx="7">
                  <c:v>-0.83309352517985613</c:v>
                </c:pt>
              </c:numCache>
            </c:numRef>
          </c:val>
        </c:ser>
        <c:marker val="1"/>
        <c:axId val="67188608"/>
        <c:axId val="67190144"/>
      </c:lineChart>
      <c:catAx>
        <c:axId val="67188608"/>
        <c:scaling>
          <c:orientation val="minMax"/>
        </c:scaling>
        <c:axPos val="b"/>
        <c:numFmt formatCode="General" sourceLinked="1"/>
        <c:tickLblPos val="nextTo"/>
        <c:crossAx val="67190144"/>
        <c:crosses val="autoZero"/>
        <c:auto val="1"/>
        <c:lblAlgn val="ctr"/>
        <c:lblOffset val="100"/>
      </c:catAx>
      <c:valAx>
        <c:axId val="67190144"/>
        <c:scaling>
          <c:orientation val="minMax"/>
        </c:scaling>
        <c:axPos val="l"/>
        <c:majorGridlines/>
        <c:numFmt formatCode="General" sourceLinked="1"/>
        <c:tickLblPos val="nextTo"/>
        <c:crossAx val="6718860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prstClr val="white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2"/>
          <c:order val="0"/>
          <c:tx>
            <c:strRef>
              <c:f>Sheet1!$A$34</c:f>
              <c:strCache>
                <c:ptCount val="1"/>
                <c:pt idx="0">
                  <c:v>DSHP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Sheet1!$B$34:$I$34</c:f>
              <c:numCache>
                <c:formatCode>General</c:formatCode>
                <c:ptCount val="8"/>
                <c:pt idx="0">
                  <c:v>0</c:v>
                </c:pt>
                <c:pt idx="1">
                  <c:v>7.7733860342556124E-2</c:v>
                </c:pt>
                <c:pt idx="2">
                  <c:v>0.11072664359861645</c:v>
                </c:pt>
                <c:pt idx="3">
                  <c:v>0.12868439971243756</c:v>
                </c:pt>
                <c:pt idx="4">
                  <c:v>6.7684140676841364E-2</c:v>
                </c:pt>
                <c:pt idx="5">
                  <c:v>1.5037593984962301E-2</c:v>
                </c:pt>
                <c:pt idx="6">
                  <c:v>-8.7671232876712427E-2</c:v>
                </c:pt>
                <c:pt idx="7">
                  <c:v>-0.12158273381294959</c:v>
                </c:pt>
              </c:numCache>
            </c:numRef>
          </c:val>
        </c:ser>
        <c:ser>
          <c:idx val="6"/>
          <c:order val="1"/>
          <c:tx>
            <c:strRef>
              <c:f>Sheet1!$A$38</c:f>
              <c:strCache>
                <c:ptCount val="1"/>
                <c:pt idx="0">
                  <c:v>LGEM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Sheet1!$B$38:$I$38</c:f>
              <c:numCache>
                <c:formatCode>General</c:formatCode>
                <c:ptCount val="8"/>
                <c:pt idx="0">
                  <c:v>0</c:v>
                </c:pt>
                <c:pt idx="1">
                  <c:v>5.5335968379446723E-2</c:v>
                </c:pt>
                <c:pt idx="2">
                  <c:v>7.8719723183391113E-2</c:v>
                </c:pt>
                <c:pt idx="3">
                  <c:v>9.1301222142343597E-2</c:v>
                </c:pt>
                <c:pt idx="4">
                  <c:v>5.3085600530855537E-3</c:v>
                </c:pt>
                <c:pt idx="5">
                  <c:v>7.5187969924811774E-3</c:v>
                </c:pt>
                <c:pt idx="6">
                  <c:v>-6.6438356164383525E-2</c:v>
                </c:pt>
                <c:pt idx="7">
                  <c:v>-0.10503597122302183</c:v>
                </c:pt>
              </c:numCache>
            </c:numRef>
          </c:val>
        </c:ser>
        <c:ser>
          <c:idx val="11"/>
          <c:order val="2"/>
          <c:tx>
            <c:strRef>
              <c:f>Sheet1!$A$43</c:f>
              <c:strCache>
                <c:ptCount val="1"/>
                <c:pt idx="0">
                  <c:v>SPC3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Sheet1!$B$43:$I$43</c:f>
              <c:numCache>
                <c:formatCode>General</c:formatCode>
                <c:ptCount val="8"/>
                <c:pt idx="0">
                  <c:v>0</c:v>
                </c:pt>
                <c:pt idx="1">
                  <c:v>6.3241106719367321E-2</c:v>
                </c:pt>
                <c:pt idx="2">
                  <c:v>0.11678200692041522</c:v>
                </c:pt>
                <c:pt idx="3">
                  <c:v>0.16391085549964046</c:v>
                </c:pt>
                <c:pt idx="4">
                  <c:v>0.10086264100862666</c:v>
                </c:pt>
                <c:pt idx="5">
                  <c:v>6.4777327935222798E-2</c:v>
                </c:pt>
                <c:pt idx="6">
                  <c:v>-7.1917808219178037E-2</c:v>
                </c:pt>
                <c:pt idx="7">
                  <c:v>2.8057553956834624E-2</c:v>
                </c:pt>
              </c:numCache>
            </c:numRef>
          </c:val>
        </c:ser>
        <c:ser>
          <c:idx val="12"/>
          <c:order val="3"/>
          <c:tx>
            <c:strRef>
              <c:f>Sheet1!$A$44</c:f>
              <c:strCache>
                <c:ptCount val="1"/>
                <c:pt idx="0">
                  <c:v>HWFI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Sheet1!$B$44:$I$44</c:f>
              <c:numCache>
                <c:formatCode>General</c:formatCode>
                <c:ptCount val="8"/>
                <c:pt idx="0">
                  <c:v>0</c:v>
                </c:pt>
                <c:pt idx="1">
                  <c:v>0.12252964426877494</c:v>
                </c:pt>
                <c:pt idx="2">
                  <c:v>0.16955017301038069</c:v>
                </c:pt>
                <c:pt idx="3">
                  <c:v>0.15384615384615447</c:v>
                </c:pt>
                <c:pt idx="4">
                  <c:v>6.6357000663569976E-2</c:v>
                </c:pt>
                <c:pt idx="5">
                  <c:v>-0.1255060728744945</c:v>
                </c:pt>
                <c:pt idx="6">
                  <c:v>-0.40205479452054832</c:v>
                </c:pt>
                <c:pt idx="7">
                  <c:v>-0.65971223021582925</c:v>
                </c:pt>
              </c:numCache>
            </c:numRef>
          </c:val>
        </c:ser>
        <c:ser>
          <c:idx val="13"/>
          <c:order val="4"/>
          <c:tx>
            <c:strRef>
              <c:f>Sheet1!$A$45</c:f>
              <c:strCache>
                <c:ptCount val="1"/>
                <c:pt idx="0">
                  <c:v>GHMI</c:v>
                </c:pt>
              </c:strCache>
            </c:strRef>
          </c:tx>
          <c:marker>
            <c:symbol val="none"/>
          </c:marker>
          <c:cat>
            <c:numRef>
              <c:f>Sheet1!$B$48:$I$48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Sheet1!$B$45:$I$45</c:f>
              <c:numCache>
                <c:formatCode>General</c:formatCode>
                <c:ptCount val="8"/>
                <c:pt idx="0">
                  <c:v>0</c:v>
                </c:pt>
                <c:pt idx="1">
                  <c:v>6.3241106719367321E-2</c:v>
                </c:pt>
                <c:pt idx="2">
                  <c:v>0.10726643598615977</c:v>
                </c:pt>
                <c:pt idx="3">
                  <c:v>9.4176851186197286E-2</c:v>
                </c:pt>
                <c:pt idx="4">
                  <c:v>-1.9243530192435264E-2</c:v>
                </c:pt>
                <c:pt idx="5">
                  <c:v>-0.30595720069404386</c:v>
                </c:pt>
                <c:pt idx="6">
                  <c:v>-0.68287671232876879</c:v>
                </c:pt>
                <c:pt idx="7">
                  <c:v>-0.83309352517985613</c:v>
                </c:pt>
              </c:numCache>
            </c:numRef>
          </c:val>
        </c:ser>
        <c:marker val="1"/>
        <c:axId val="68295296"/>
        <c:axId val="68313472"/>
      </c:lineChart>
      <c:catAx>
        <c:axId val="68295296"/>
        <c:scaling>
          <c:orientation val="minMax"/>
        </c:scaling>
        <c:axPos val="b"/>
        <c:numFmt formatCode="General" sourceLinked="1"/>
        <c:tickLblPos val="nextTo"/>
        <c:crossAx val="68313472"/>
        <c:crosses val="autoZero"/>
        <c:auto val="1"/>
        <c:lblAlgn val="ctr"/>
        <c:lblOffset val="100"/>
      </c:catAx>
      <c:valAx>
        <c:axId val="68313472"/>
        <c:scaling>
          <c:orientation val="minMax"/>
        </c:scaling>
        <c:axPos val="l"/>
        <c:majorGridlines/>
        <c:numFmt formatCode="General" sourceLinked="1"/>
        <c:tickLblPos val="nextTo"/>
        <c:crossAx val="68295296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prstClr val="white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2"/>
          <c:order val="0"/>
          <c:tx>
            <c:strRef>
              <c:f>Sheet1!$A$14</c:f>
              <c:strCache>
                <c:ptCount val="1"/>
                <c:pt idx="0">
                  <c:v>DSHP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742</c:v>
                  </c:pt>
                  <c:pt idx="1">
                    <c:v>734</c:v>
                  </c:pt>
                  <c:pt idx="2">
                    <c:v>640</c:v>
                  </c:pt>
                  <c:pt idx="3">
                    <c:v>558</c:v>
                  </c:pt>
                  <c:pt idx="4">
                    <c:v>482</c:v>
                  </c:pt>
                  <c:pt idx="5">
                    <c:v>0</c:v>
                  </c:pt>
                  <c:pt idx="6">
                    <c:v>380</c:v>
                  </c:pt>
                  <c:pt idx="7">
                    <c:v>0</c:v>
                  </c:pt>
                  <c:pt idx="8">
                    <c:v>288</c:v>
                  </c:pt>
                  <c:pt idx="9">
                    <c:v>0</c:v>
                  </c:pt>
                  <c:pt idx="10">
                    <c:v>218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Sheet1!$B$14:$M$14</c:f>
              <c:numCache>
                <c:formatCode>General</c:formatCode>
                <c:ptCount val="12"/>
                <c:pt idx="0">
                  <c:v>2.75</c:v>
                </c:pt>
                <c:pt idx="1">
                  <c:v>7.73</c:v>
                </c:pt>
                <c:pt idx="2">
                  <c:v>11.34</c:v>
                </c:pt>
                <c:pt idx="3">
                  <c:v>13.7</c:v>
                </c:pt>
                <c:pt idx="4">
                  <c:v>15.16</c:v>
                </c:pt>
                <c:pt idx="5">
                  <c:v>#N/A</c:v>
                </c:pt>
                <c:pt idx="6">
                  <c:v>16.829999999999998</c:v>
                </c:pt>
                <c:pt idx="7">
                  <c:v>#N/A</c:v>
                </c:pt>
                <c:pt idx="8">
                  <c:v>16.78</c:v>
                </c:pt>
                <c:pt idx="9">
                  <c:v>#N/A</c:v>
                </c:pt>
                <c:pt idx="10">
                  <c:v>16.760000000000002</c:v>
                </c:pt>
              </c:numCache>
            </c:numRef>
          </c:val>
        </c:ser>
        <c:ser>
          <c:idx val="5"/>
          <c:order val="1"/>
          <c:tx>
            <c:strRef>
              <c:f>Sheet1!$A$17</c:f>
              <c:strCache>
                <c:ptCount val="1"/>
                <c:pt idx="0">
                  <c:v>LGEM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742</c:v>
                  </c:pt>
                  <c:pt idx="1">
                    <c:v>734</c:v>
                  </c:pt>
                  <c:pt idx="2">
                    <c:v>640</c:v>
                  </c:pt>
                  <c:pt idx="3">
                    <c:v>558</c:v>
                  </c:pt>
                  <c:pt idx="4">
                    <c:v>482</c:v>
                  </c:pt>
                  <c:pt idx="5">
                    <c:v>0</c:v>
                  </c:pt>
                  <c:pt idx="6">
                    <c:v>380</c:v>
                  </c:pt>
                  <c:pt idx="7">
                    <c:v>0</c:v>
                  </c:pt>
                  <c:pt idx="8">
                    <c:v>288</c:v>
                  </c:pt>
                  <c:pt idx="9">
                    <c:v>0</c:v>
                  </c:pt>
                  <c:pt idx="10">
                    <c:v>218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Sheet1!$B$17:$M$17</c:f>
              <c:numCache>
                <c:formatCode>General</c:formatCode>
                <c:ptCount val="12"/>
                <c:pt idx="0">
                  <c:v>2.75</c:v>
                </c:pt>
                <c:pt idx="1">
                  <c:v>7.77</c:v>
                </c:pt>
                <c:pt idx="2">
                  <c:v>11.34</c:v>
                </c:pt>
                <c:pt idx="3">
                  <c:v>13.72</c:v>
                </c:pt>
                <c:pt idx="4">
                  <c:v>15.19</c:v>
                </c:pt>
                <c:pt idx="5">
                  <c:v>#N/A</c:v>
                </c:pt>
                <c:pt idx="6">
                  <c:v>16.68</c:v>
                </c:pt>
                <c:pt idx="7">
                  <c:v>#N/A</c:v>
                </c:pt>
                <c:pt idx="8">
                  <c:v>15.86</c:v>
                </c:pt>
                <c:pt idx="9">
                  <c:v>#N/A</c:v>
                </c:pt>
                <c:pt idx="10">
                  <c:v>15.84</c:v>
                </c:pt>
              </c:numCache>
            </c:numRef>
          </c:val>
        </c:ser>
        <c:ser>
          <c:idx val="9"/>
          <c:order val="2"/>
          <c:tx>
            <c:strRef>
              <c:f>Sheet1!$A$21</c:f>
              <c:strCache>
                <c:ptCount val="1"/>
                <c:pt idx="0">
                  <c:v>SPC3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742</c:v>
                  </c:pt>
                  <c:pt idx="1">
                    <c:v>734</c:v>
                  </c:pt>
                  <c:pt idx="2">
                    <c:v>640</c:v>
                  </c:pt>
                  <c:pt idx="3">
                    <c:v>558</c:v>
                  </c:pt>
                  <c:pt idx="4">
                    <c:v>482</c:v>
                  </c:pt>
                  <c:pt idx="5">
                    <c:v>0</c:v>
                  </c:pt>
                  <c:pt idx="6">
                    <c:v>380</c:v>
                  </c:pt>
                  <c:pt idx="7">
                    <c:v>0</c:v>
                  </c:pt>
                  <c:pt idx="8">
                    <c:v>288</c:v>
                  </c:pt>
                  <c:pt idx="9">
                    <c:v>0</c:v>
                  </c:pt>
                  <c:pt idx="10">
                    <c:v>218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Sheet1!$B$21:$M$21</c:f>
              <c:numCache>
                <c:formatCode>General</c:formatCode>
                <c:ptCount val="12"/>
                <c:pt idx="0">
                  <c:v>2.75</c:v>
                </c:pt>
                <c:pt idx="1">
                  <c:v>7.6</c:v>
                </c:pt>
                <c:pt idx="2">
                  <c:v>10.93</c:v>
                </c:pt>
                <c:pt idx="3">
                  <c:v>12.72</c:v>
                </c:pt>
                <c:pt idx="4">
                  <c:v>14.06</c:v>
                </c:pt>
                <c:pt idx="5">
                  <c:v>#N/A</c:v>
                </c:pt>
                <c:pt idx="6">
                  <c:v>15.13</c:v>
                </c:pt>
                <c:pt idx="7">
                  <c:v>#N/A</c:v>
                </c:pt>
                <c:pt idx="8">
                  <c:v>15.4</c:v>
                </c:pt>
                <c:pt idx="9">
                  <c:v>#N/A</c:v>
                </c:pt>
                <c:pt idx="10">
                  <c:v>14.24</c:v>
                </c:pt>
              </c:numCache>
            </c:numRef>
          </c:val>
        </c:ser>
        <c:ser>
          <c:idx val="20"/>
          <c:order val="3"/>
          <c:tx>
            <c:strRef>
              <c:f>Sheet1!$A$32</c:f>
              <c:strCache>
                <c:ptCount val="1"/>
                <c:pt idx="0">
                  <c:v>DSHP</c:v>
                </c:pt>
              </c:strCache>
            </c:strRef>
          </c:tx>
          <c:spPr>
            <a:ln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742</c:v>
                  </c:pt>
                  <c:pt idx="1">
                    <c:v>734</c:v>
                  </c:pt>
                  <c:pt idx="2">
                    <c:v>640</c:v>
                  </c:pt>
                  <c:pt idx="3">
                    <c:v>558</c:v>
                  </c:pt>
                  <c:pt idx="4">
                    <c:v>482</c:v>
                  </c:pt>
                  <c:pt idx="5">
                    <c:v>0</c:v>
                  </c:pt>
                  <c:pt idx="6">
                    <c:v>380</c:v>
                  </c:pt>
                  <c:pt idx="7">
                    <c:v>0</c:v>
                  </c:pt>
                  <c:pt idx="8">
                    <c:v>288</c:v>
                  </c:pt>
                  <c:pt idx="9">
                    <c:v>0</c:v>
                  </c:pt>
                  <c:pt idx="10">
                    <c:v>218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Sheet1!$B$32:$M$32</c:f>
              <c:numCache>
                <c:formatCode>General</c:formatCode>
                <c:ptCount val="12"/>
                <c:pt idx="0">
                  <c:v>-1.2</c:v>
                </c:pt>
                <c:pt idx="1">
                  <c:v>-0.3</c:v>
                </c:pt>
                <c:pt idx="2">
                  <c:v>1.1000000000000001</c:v>
                </c:pt>
                <c:pt idx="3">
                  <c:v>1.8</c:v>
                </c:pt>
                <c:pt idx="4">
                  <c:v>1.8</c:v>
                </c:pt>
                <c:pt idx="5">
                  <c:v>#N/A</c:v>
                </c:pt>
                <c:pt idx="6">
                  <c:v>2.2999999999999998</c:v>
                </c:pt>
                <c:pt idx="7">
                  <c:v>#N/A</c:v>
                </c:pt>
                <c:pt idx="8">
                  <c:v>0.2</c:v>
                </c:pt>
                <c:pt idx="9">
                  <c:v>#N/A</c:v>
                </c:pt>
                <c:pt idx="10">
                  <c:v>-2.8</c:v>
                </c:pt>
              </c:numCache>
            </c:numRef>
          </c:val>
        </c:ser>
        <c:ser>
          <c:idx val="23"/>
          <c:order val="4"/>
          <c:tx>
            <c:strRef>
              <c:f>Sheet1!$A$35</c:f>
              <c:strCache>
                <c:ptCount val="1"/>
                <c:pt idx="0">
                  <c:v>LGEM</c:v>
                </c:pt>
              </c:strCache>
            </c:strRef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742</c:v>
                  </c:pt>
                  <c:pt idx="1">
                    <c:v>734</c:v>
                  </c:pt>
                  <c:pt idx="2">
                    <c:v>640</c:v>
                  </c:pt>
                  <c:pt idx="3">
                    <c:v>558</c:v>
                  </c:pt>
                  <c:pt idx="4">
                    <c:v>482</c:v>
                  </c:pt>
                  <c:pt idx="5">
                    <c:v>0</c:v>
                  </c:pt>
                  <c:pt idx="6">
                    <c:v>380</c:v>
                  </c:pt>
                  <c:pt idx="7">
                    <c:v>0</c:v>
                  </c:pt>
                  <c:pt idx="8">
                    <c:v>288</c:v>
                  </c:pt>
                  <c:pt idx="9">
                    <c:v>0</c:v>
                  </c:pt>
                  <c:pt idx="10">
                    <c:v>218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Sheet1!$B$35:$M$35</c:f>
              <c:numCache>
                <c:formatCode>General</c:formatCode>
                <c:ptCount val="12"/>
                <c:pt idx="0">
                  <c:v>-1.2</c:v>
                </c:pt>
                <c:pt idx="1">
                  <c:v>-0.7</c:v>
                </c:pt>
                <c:pt idx="2">
                  <c:v>-0.5</c:v>
                </c:pt>
                <c:pt idx="3">
                  <c:v>-0.9</c:v>
                </c:pt>
                <c:pt idx="4">
                  <c:v>-1.6</c:v>
                </c:pt>
                <c:pt idx="5">
                  <c:v>#N/A</c:v>
                </c:pt>
                <c:pt idx="6">
                  <c:v>-1.1000000000000001</c:v>
                </c:pt>
                <c:pt idx="7">
                  <c:v>#N/A</c:v>
                </c:pt>
                <c:pt idx="8">
                  <c:v>-2.2999999999999998</c:v>
                </c:pt>
                <c:pt idx="9">
                  <c:v>#N/A</c:v>
                </c:pt>
                <c:pt idx="10">
                  <c:v>-3.9</c:v>
                </c:pt>
              </c:numCache>
            </c:numRef>
          </c:val>
        </c:ser>
        <c:ser>
          <c:idx val="27"/>
          <c:order val="5"/>
          <c:tx>
            <c:strRef>
              <c:f>Sheet1!$A$39</c:f>
              <c:strCache>
                <c:ptCount val="1"/>
                <c:pt idx="0">
                  <c:v>SPC3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742</c:v>
                  </c:pt>
                  <c:pt idx="1">
                    <c:v>734</c:v>
                  </c:pt>
                  <c:pt idx="2">
                    <c:v>640</c:v>
                  </c:pt>
                  <c:pt idx="3">
                    <c:v>558</c:v>
                  </c:pt>
                  <c:pt idx="4">
                    <c:v>482</c:v>
                  </c:pt>
                  <c:pt idx="5">
                    <c:v>0</c:v>
                  </c:pt>
                  <c:pt idx="6">
                    <c:v>380</c:v>
                  </c:pt>
                  <c:pt idx="7">
                    <c:v>0</c:v>
                  </c:pt>
                  <c:pt idx="8">
                    <c:v>288</c:v>
                  </c:pt>
                  <c:pt idx="9">
                    <c:v>0</c:v>
                  </c:pt>
                  <c:pt idx="10">
                    <c:v>218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Sheet1!$B$39:$M$39</c:f>
              <c:numCache>
                <c:formatCode>General</c:formatCode>
                <c:ptCount val="12"/>
                <c:pt idx="0">
                  <c:v>-1.2</c:v>
                </c:pt>
                <c:pt idx="1">
                  <c:v>-1.1000000000000001</c:v>
                </c:pt>
                <c:pt idx="2">
                  <c:v>-0.9</c:v>
                </c:pt>
                <c:pt idx="3">
                  <c:v>-1.5</c:v>
                </c:pt>
                <c:pt idx="4">
                  <c:v>-2.7</c:v>
                </c:pt>
                <c:pt idx="5">
                  <c:v>#N/A</c:v>
                </c:pt>
                <c:pt idx="6">
                  <c:v>-3.5</c:v>
                </c:pt>
                <c:pt idx="7">
                  <c:v>#N/A</c:v>
                </c:pt>
                <c:pt idx="8">
                  <c:v>-5.7</c:v>
                </c:pt>
                <c:pt idx="9">
                  <c:v>#N/A</c:v>
                </c:pt>
                <c:pt idx="10">
                  <c:v>-7.7</c:v>
                </c:pt>
              </c:numCache>
            </c:numRef>
          </c:val>
        </c:ser>
        <c:marker val="1"/>
        <c:axId val="69562752"/>
        <c:axId val="69564288"/>
      </c:lineChart>
      <c:catAx>
        <c:axId val="69562752"/>
        <c:scaling>
          <c:orientation val="minMax"/>
        </c:scaling>
        <c:axPos val="b"/>
        <c:tickLblPos val="low"/>
        <c:crossAx val="69564288"/>
        <c:crosses val="autoZero"/>
        <c:auto val="1"/>
        <c:lblAlgn val="ctr"/>
        <c:lblOffset val="100"/>
      </c:catAx>
      <c:valAx>
        <c:axId val="69564288"/>
        <c:scaling>
          <c:orientation val="minMax"/>
        </c:scaling>
        <c:axPos val="l"/>
        <c:majorGridlines/>
        <c:numFmt formatCode="General" sourceLinked="1"/>
        <c:tickLblPos val="nextTo"/>
        <c:crossAx val="6956275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1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2"/>
          <c:order val="0"/>
          <c:tx>
            <c:strRef>
              <c:f>Sheet1!$A$14</c:f>
              <c:strCache>
                <c:ptCount val="1"/>
                <c:pt idx="0">
                  <c:v>DSHP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473</c:v>
                  </c:pt>
                  <c:pt idx="1">
                    <c:v>468</c:v>
                  </c:pt>
                  <c:pt idx="2">
                    <c:v>428</c:v>
                  </c:pt>
                  <c:pt idx="3">
                    <c:v>390</c:v>
                  </c:pt>
                  <c:pt idx="4">
                    <c:v>355</c:v>
                  </c:pt>
                  <c:pt idx="5">
                    <c:v>0</c:v>
                  </c:pt>
                  <c:pt idx="6">
                    <c:v>291</c:v>
                  </c:pt>
                  <c:pt idx="7">
                    <c:v>0</c:v>
                  </c:pt>
                  <c:pt idx="8">
                    <c:v>227</c:v>
                  </c:pt>
                  <c:pt idx="9">
                    <c:v>0</c:v>
                  </c:pt>
                  <c:pt idx="10">
                    <c:v>179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Sheet1!$B$14:$M$14</c:f>
              <c:numCache>
                <c:formatCode>General</c:formatCode>
                <c:ptCount val="12"/>
                <c:pt idx="0">
                  <c:v>2.61</c:v>
                </c:pt>
                <c:pt idx="1">
                  <c:v>7.9</c:v>
                </c:pt>
                <c:pt idx="2">
                  <c:v>11.729999999999999</c:v>
                </c:pt>
                <c:pt idx="3">
                  <c:v>14.219999999999999</c:v>
                </c:pt>
                <c:pt idx="4">
                  <c:v>15.709999999999999</c:v>
                </c:pt>
                <c:pt idx="5">
                  <c:v>#N/A</c:v>
                </c:pt>
                <c:pt idx="6">
                  <c:v>17.34</c:v>
                </c:pt>
                <c:pt idx="7">
                  <c:v>#N/A</c:v>
                </c:pt>
                <c:pt idx="8">
                  <c:v>15.739999999999998</c:v>
                </c:pt>
                <c:pt idx="9">
                  <c:v>#N/A</c:v>
                </c:pt>
                <c:pt idx="10">
                  <c:v>15.98</c:v>
                </c:pt>
              </c:numCache>
            </c:numRef>
          </c:val>
        </c:ser>
        <c:ser>
          <c:idx val="5"/>
          <c:order val="1"/>
          <c:tx>
            <c:strRef>
              <c:f>Sheet1!$A$17</c:f>
              <c:strCache>
                <c:ptCount val="1"/>
                <c:pt idx="0">
                  <c:v>LGEM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473</c:v>
                  </c:pt>
                  <c:pt idx="1">
                    <c:v>468</c:v>
                  </c:pt>
                  <c:pt idx="2">
                    <c:v>428</c:v>
                  </c:pt>
                  <c:pt idx="3">
                    <c:v>390</c:v>
                  </c:pt>
                  <c:pt idx="4">
                    <c:v>355</c:v>
                  </c:pt>
                  <c:pt idx="5">
                    <c:v>0</c:v>
                  </c:pt>
                  <c:pt idx="6">
                    <c:v>291</c:v>
                  </c:pt>
                  <c:pt idx="7">
                    <c:v>0</c:v>
                  </c:pt>
                  <c:pt idx="8">
                    <c:v>227</c:v>
                  </c:pt>
                  <c:pt idx="9">
                    <c:v>0</c:v>
                  </c:pt>
                  <c:pt idx="10">
                    <c:v>179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Sheet1!$B$17:$M$17</c:f>
              <c:numCache>
                <c:formatCode>General</c:formatCode>
                <c:ptCount val="12"/>
                <c:pt idx="0">
                  <c:v>2.61</c:v>
                </c:pt>
                <c:pt idx="1">
                  <c:v>7.92</c:v>
                </c:pt>
                <c:pt idx="2">
                  <c:v>11.52</c:v>
                </c:pt>
                <c:pt idx="3">
                  <c:v>14.07</c:v>
                </c:pt>
                <c:pt idx="4">
                  <c:v>15.65</c:v>
                </c:pt>
                <c:pt idx="5">
                  <c:v>#N/A</c:v>
                </c:pt>
                <c:pt idx="6">
                  <c:v>16.77</c:v>
                </c:pt>
                <c:pt idx="7">
                  <c:v>#N/A</c:v>
                </c:pt>
                <c:pt idx="8">
                  <c:v>14.26</c:v>
                </c:pt>
                <c:pt idx="9">
                  <c:v>#N/A</c:v>
                </c:pt>
                <c:pt idx="10">
                  <c:v>14.47</c:v>
                </c:pt>
              </c:numCache>
            </c:numRef>
          </c:val>
        </c:ser>
        <c:ser>
          <c:idx val="9"/>
          <c:order val="2"/>
          <c:tx>
            <c:strRef>
              <c:f>Sheet1!$A$21</c:f>
              <c:strCache>
                <c:ptCount val="1"/>
                <c:pt idx="0">
                  <c:v>SPC3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473</c:v>
                  </c:pt>
                  <c:pt idx="1">
                    <c:v>468</c:v>
                  </c:pt>
                  <c:pt idx="2">
                    <c:v>428</c:v>
                  </c:pt>
                  <c:pt idx="3">
                    <c:v>390</c:v>
                  </c:pt>
                  <c:pt idx="4">
                    <c:v>355</c:v>
                  </c:pt>
                  <c:pt idx="5">
                    <c:v>0</c:v>
                  </c:pt>
                  <c:pt idx="6">
                    <c:v>291</c:v>
                  </c:pt>
                  <c:pt idx="7">
                    <c:v>0</c:v>
                  </c:pt>
                  <c:pt idx="8">
                    <c:v>227</c:v>
                  </c:pt>
                  <c:pt idx="9">
                    <c:v>0</c:v>
                  </c:pt>
                  <c:pt idx="10">
                    <c:v>179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Sheet1!$B$21:$M$21</c:f>
              <c:numCache>
                <c:formatCode>General</c:formatCode>
                <c:ptCount val="12"/>
                <c:pt idx="0">
                  <c:v>2.61</c:v>
                </c:pt>
                <c:pt idx="1">
                  <c:v>7.75</c:v>
                </c:pt>
                <c:pt idx="2">
                  <c:v>11.2</c:v>
                </c:pt>
                <c:pt idx="3">
                  <c:v>13.209999999999999</c:v>
                </c:pt>
                <c:pt idx="4">
                  <c:v>14.65</c:v>
                </c:pt>
                <c:pt idx="5">
                  <c:v>#N/A</c:v>
                </c:pt>
                <c:pt idx="6">
                  <c:v>15.25</c:v>
                </c:pt>
                <c:pt idx="7">
                  <c:v>#N/A</c:v>
                </c:pt>
                <c:pt idx="8">
                  <c:v>13.97</c:v>
                </c:pt>
                <c:pt idx="9">
                  <c:v>#N/A</c:v>
                </c:pt>
                <c:pt idx="10">
                  <c:v>13.42</c:v>
                </c:pt>
              </c:numCache>
            </c:numRef>
          </c:val>
        </c:ser>
        <c:ser>
          <c:idx val="0"/>
          <c:order val="3"/>
          <c:tx>
            <c:strRef>
              <c:f>Sheet1!$A$23</c:f>
              <c:strCache>
                <c:ptCount val="1"/>
                <c:pt idx="0">
                  <c:v>SPCR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val>
            <c:numRef>
              <c:f>Sheet1!$B$23:$L$23</c:f>
              <c:numCache>
                <c:formatCode>General</c:formatCode>
                <c:ptCount val="11"/>
                <c:pt idx="0">
                  <c:v>2.61</c:v>
                </c:pt>
                <c:pt idx="1">
                  <c:v>7.74</c:v>
                </c:pt>
                <c:pt idx="2">
                  <c:v>11.15</c:v>
                </c:pt>
                <c:pt idx="3">
                  <c:v>13.370000000000001</c:v>
                </c:pt>
                <c:pt idx="4">
                  <c:v>15.04</c:v>
                </c:pt>
                <c:pt idx="5">
                  <c:v>#N/A</c:v>
                </c:pt>
                <c:pt idx="6">
                  <c:v>15.77</c:v>
                </c:pt>
                <c:pt idx="7">
                  <c:v>#N/A</c:v>
                </c:pt>
                <c:pt idx="8">
                  <c:v>14.83</c:v>
                </c:pt>
                <c:pt idx="9">
                  <c:v>#N/A</c:v>
                </c:pt>
                <c:pt idx="10">
                  <c:v>13.5</c:v>
                </c:pt>
              </c:numCache>
            </c:numRef>
          </c:val>
        </c:ser>
        <c:ser>
          <c:idx val="20"/>
          <c:order val="4"/>
          <c:tx>
            <c:strRef>
              <c:f>Sheet1!$A$32</c:f>
              <c:strCache>
                <c:ptCount val="1"/>
                <c:pt idx="0">
                  <c:v>DSHP</c:v>
                </c:pt>
              </c:strCache>
            </c:strRef>
          </c:tx>
          <c:spPr>
            <a:ln>
              <a:solidFill>
                <a:schemeClr val="accent3"/>
              </a:solidFill>
              <a:prstDash val="dash"/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473</c:v>
                  </c:pt>
                  <c:pt idx="1">
                    <c:v>468</c:v>
                  </c:pt>
                  <c:pt idx="2">
                    <c:v>428</c:v>
                  </c:pt>
                  <c:pt idx="3">
                    <c:v>390</c:v>
                  </c:pt>
                  <c:pt idx="4">
                    <c:v>355</c:v>
                  </c:pt>
                  <c:pt idx="5">
                    <c:v>0</c:v>
                  </c:pt>
                  <c:pt idx="6">
                    <c:v>291</c:v>
                  </c:pt>
                  <c:pt idx="7">
                    <c:v>0</c:v>
                  </c:pt>
                  <c:pt idx="8">
                    <c:v>227</c:v>
                  </c:pt>
                  <c:pt idx="9">
                    <c:v>0</c:v>
                  </c:pt>
                  <c:pt idx="10">
                    <c:v>179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Sheet1!$B$32:$M$32</c:f>
              <c:numCache>
                <c:formatCode>General</c:formatCode>
                <c:ptCount val="12"/>
                <c:pt idx="0">
                  <c:v>-0.8</c:v>
                </c:pt>
                <c:pt idx="1">
                  <c:v>0.1</c:v>
                </c:pt>
                <c:pt idx="2">
                  <c:v>1.2</c:v>
                </c:pt>
                <c:pt idx="3">
                  <c:v>1.4</c:v>
                </c:pt>
                <c:pt idx="4">
                  <c:v>1.2</c:v>
                </c:pt>
                <c:pt idx="5">
                  <c:v>#N/A</c:v>
                </c:pt>
                <c:pt idx="6">
                  <c:v>2</c:v>
                </c:pt>
                <c:pt idx="7">
                  <c:v>#N/A</c:v>
                </c:pt>
                <c:pt idx="8">
                  <c:v>0</c:v>
                </c:pt>
                <c:pt idx="9">
                  <c:v>#N/A</c:v>
                </c:pt>
                <c:pt idx="10">
                  <c:v>-3.2</c:v>
                </c:pt>
              </c:numCache>
            </c:numRef>
          </c:val>
        </c:ser>
        <c:ser>
          <c:idx val="23"/>
          <c:order val="5"/>
          <c:tx>
            <c:strRef>
              <c:f>Sheet1!$A$35</c:f>
              <c:strCache>
                <c:ptCount val="1"/>
                <c:pt idx="0">
                  <c:v>LGEM</c:v>
                </c:pt>
              </c:strCache>
            </c:strRef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473</c:v>
                  </c:pt>
                  <c:pt idx="1">
                    <c:v>468</c:v>
                  </c:pt>
                  <c:pt idx="2">
                    <c:v>428</c:v>
                  </c:pt>
                  <c:pt idx="3">
                    <c:v>390</c:v>
                  </c:pt>
                  <c:pt idx="4">
                    <c:v>355</c:v>
                  </c:pt>
                  <c:pt idx="5">
                    <c:v>0</c:v>
                  </c:pt>
                  <c:pt idx="6">
                    <c:v>291</c:v>
                  </c:pt>
                  <c:pt idx="7">
                    <c:v>0</c:v>
                  </c:pt>
                  <c:pt idx="8">
                    <c:v>227</c:v>
                  </c:pt>
                  <c:pt idx="9">
                    <c:v>0</c:v>
                  </c:pt>
                  <c:pt idx="10">
                    <c:v>179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Sheet1!$B$35:$M$35</c:f>
              <c:numCache>
                <c:formatCode>General</c:formatCode>
                <c:ptCount val="12"/>
                <c:pt idx="0">
                  <c:v>-0.8</c:v>
                </c:pt>
                <c:pt idx="1">
                  <c:v>-0.30000000000000004</c:v>
                </c:pt>
                <c:pt idx="2">
                  <c:v>-0.8</c:v>
                </c:pt>
                <c:pt idx="3">
                  <c:v>-1.8</c:v>
                </c:pt>
                <c:pt idx="4">
                  <c:v>-2.6</c:v>
                </c:pt>
                <c:pt idx="5">
                  <c:v>#N/A</c:v>
                </c:pt>
                <c:pt idx="6">
                  <c:v>-1.7</c:v>
                </c:pt>
                <c:pt idx="7">
                  <c:v>#N/A</c:v>
                </c:pt>
                <c:pt idx="8">
                  <c:v>-3</c:v>
                </c:pt>
                <c:pt idx="9">
                  <c:v>#N/A</c:v>
                </c:pt>
                <c:pt idx="10">
                  <c:v>-5</c:v>
                </c:pt>
              </c:numCache>
            </c:numRef>
          </c:val>
        </c:ser>
        <c:ser>
          <c:idx val="27"/>
          <c:order val="6"/>
          <c:tx>
            <c:strRef>
              <c:f>Sheet1!$A$39</c:f>
              <c:strCache>
                <c:ptCount val="1"/>
                <c:pt idx="0">
                  <c:v>SPC3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cat>
            <c:multiLvlStrRef>
              <c:f>Sheet1!$B$26:$L$27</c:f>
              <c:multiLvlStrCache>
                <c:ptCount val="11"/>
                <c:lvl>
                  <c:pt idx="0">
                    <c:v>473</c:v>
                  </c:pt>
                  <c:pt idx="1">
                    <c:v>468</c:v>
                  </c:pt>
                  <c:pt idx="2">
                    <c:v>428</c:v>
                  </c:pt>
                  <c:pt idx="3">
                    <c:v>390</c:v>
                  </c:pt>
                  <c:pt idx="4">
                    <c:v>355</c:v>
                  </c:pt>
                  <c:pt idx="5">
                    <c:v>0</c:v>
                  </c:pt>
                  <c:pt idx="6">
                    <c:v>291</c:v>
                  </c:pt>
                  <c:pt idx="7">
                    <c:v>0</c:v>
                  </c:pt>
                  <c:pt idx="8">
                    <c:v>227</c:v>
                  </c:pt>
                  <c:pt idx="9">
                    <c:v>0</c:v>
                  </c:pt>
                  <c:pt idx="10">
                    <c:v>179</c:v>
                  </c:pt>
                </c:lvl>
                <c:lvl>
                  <c:pt idx="0">
                    <c:v>0</c:v>
                  </c:pt>
                  <c:pt idx="1">
                    <c:v>12</c:v>
                  </c:pt>
                  <c:pt idx="2">
                    <c:v>24</c:v>
                  </c:pt>
                  <c:pt idx="3">
                    <c:v>36</c:v>
                  </c:pt>
                  <c:pt idx="4">
                    <c:v>48</c:v>
                  </c:pt>
                  <c:pt idx="5">
                    <c:v>60</c:v>
                  </c:pt>
                  <c:pt idx="6">
                    <c:v>72</c:v>
                  </c:pt>
                  <c:pt idx="7">
                    <c:v>84</c:v>
                  </c:pt>
                  <c:pt idx="8">
                    <c:v>96</c:v>
                  </c:pt>
                  <c:pt idx="9">
                    <c:v>108</c:v>
                  </c:pt>
                  <c:pt idx="10">
                    <c:v>120</c:v>
                  </c:pt>
                </c:lvl>
              </c:multiLvlStrCache>
            </c:multiLvlStrRef>
          </c:cat>
          <c:val>
            <c:numRef>
              <c:f>Sheet1!$B$39:$M$39</c:f>
              <c:numCache>
                <c:formatCode>General</c:formatCode>
                <c:ptCount val="12"/>
                <c:pt idx="0">
                  <c:v>-0.8</c:v>
                </c:pt>
                <c:pt idx="1">
                  <c:v>-0.8</c:v>
                </c:pt>
                <c:pt idx="2">
                  <c:v>-1.1000000000000001</c:v>
                </c:pt>
                <c:pt idx="3">
                  <c:v>-2.4</c:v>
                </c:pt>
                <c:pt idx="4">
                  <c:v>-3.9</c:v>
                </c:pt>
                <c:pt idx="5">
                  <c:v>#N/A</c:v>
                </c:pt>
                <c:pt idx="6">
                  <c:v>-4.5999999999999996</c:v>
                </c:pt>
                <c:pt idx="7">
                  <c:v>#N/A</c:v>
                </c:pt>
                <c:pt idx="8">
                  <c:v>-7</c:v>
                </c:pt>
                <c:pt idx="9">
                  <c:v>#N/A</c:v>
                </c:pt>
                <c:pt idx="10">
                  <c:v>-8.9</c:v>
                </c:pt>
              </c:numCache>
            </c:numRef>
          </c:val>
        </c:ser>
        <c:ser>
          <c:idx val="1"/>
          <c:order val="7"/>
          <c:tx>
            <c:strRef>
              <c:f>Sheet1!$A$41</c:f>
              <c:strCache>
                <c:ptCount val="1"/>
                <c:pt idx="0">
                  <c:v>SPCR</c:v>
                </c:pt>
              </c:strCache>
            </c:strRef>
          </c:tx>
          <c:spPr>
            <a:ln>
              <a:solidFill>
                <a:srgbClr val="7030A0"/>
              </a:solidFill>
              <a:prstDash val="dash"/>
            </a:ln>
          </c:spPr>
          <c:marker>
            <c:symbol val="none"/>
          </c:marker>
          <c:val>
            <c:numRef>
              <c:f>Sheet1!$B$41:$L$41</c:f>
              <c:numCache>
                <c:formatCode>General</c:formatCode>
                <c:ptCount val="11"/>
                <c:pt idx="0">
                  <c:v>-0.8</c:v>
                </c:pt>
                <c:pt idx="1">
                  <c:v>-1.3</c:v>
                </c:pt>
                <c:pt idx="2">
                  <c:v>-2</c:v>
                </c:pt>
                <c:pt idx="3">
                  <c:v>-3.4</c:v>
                </c:pt>
                <c:pt idx="4">
                  <c:v>-4.9000000000000004</c:v>
                </c:pt>
                <c:pt idx="5">
                  <c:v>#N/A</c:v>
                </c:pt>
                <c:pt idx="6">
                  <c:v>-5.9</c:v>
                </c:pt>
                <c:pt idx="7">
                  <c:v>#N/A</c:v>
                </c:pt>
                <c:pt idx="8">
                  <c:v>-8.6</c:v>
                </c:pt>
                <c:pt idx="9">
                  <c:v>#N/A</c:v>
                </c:pt>
                <c:pt idx="10">
                  <c:v>-8.9</c:v>
                </c:pt>
              </c:numCache>
            </c:numRef>
          </c:val>
        </c:ser>
        <c:marker val="1"/>
        <c:axId val="68361600"/>
        <c:axId val="68383872"/>
      </c:lineChart>
      <c:catAx>
        <c:axId val="68361600"/>
        <c:scaling>
          <c:orientation val="minMax"/>
        </c:scaling>
        <c:axPos val="b"/>
        <c:tickLblPos val="low"/>
        <c:crossAx val="68383872"/>
        <c:crosses val="autoZero"/>
        <c:auto val="1"/>
        <c:lblAlgn val="ctr"/>
        <c:lblOffset val="100"/>
      </c:catAx>
      <c:valAx>
        <c:axId val="68383872"/>
        <c:scaling>
          <c:orientation val="minMax"/>
          <c:min val="-10"/>
        </c:scaling>
        <c:axPos val="l"/>
        <c:majorGridlines/>
        <c:numFmt formatCode="General" sourceLinked="1"/>
        <c:tickLblPos val="nextTo"/>
        <c:crossAx val="68361600"/>
        <c:crosses val="autoZero"/>
        <c:crossBetween val="between"/>
      </c:valAx>
    </c:plotArea>
    <c:legend>
      <c:legendPos val="r"/>
      <c:layout/>
    </c:legend>
    <c:plotVisOnly val="1"/>
  </c:chart>
  <c:spPr>
    <a:solidFill>
      <a:prstClr val="white"/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4"/>
          <c:order val="0"/>
          <c:tx>
            <c:strRef>
              <c:f>Sheet1!$A$17</c:f>
              <c:strCache>
                <c:ptCount val="1"/>
                <c:pt idx="0">
                  <c:v>SDHW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Sheet1!$B$17:$I$17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7.01</c:v>
                </c:pt>
                <c:pt idx="2">
                  <c:v>9.9500000000000028</c:v>
                </c:pt>
                <c:pt idx="3">
                  <c:v>11.52</c:v>
                </c:pt>
                <c:pt idx="4">
                  <c:v>13.89</c:v>
                </c:pt>
                <c:pt idx="5">
                  <c:v>17.86</c:v>
                </c:pt>
                <c:pt idx="6">
                  <c:v>18.399999999999999</c:v>
                </c:pt>
                <c:pt idx="7">
                  <c:v>14.43</c:v>
                </c:pt>
              </c:numCache>
            </c:numRef>
          </c:val>
        </c:ser>
        <c:ser>
          <c:idx val="8"/>
          <c:order val="1"/>
          <c:tx>
            <c:strRef>
              <c:f>Sheet1!$A$21</c:f>
              <c:strCache>
                <c:ptCount val="1"/>
                <c:pt idx="0">
                  <c:v>SLHW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Sheet1!$B$21:$I$21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7.13</c:v>
                </c:pt>
                <c:pt idx="2">
                  <c:v>10.51</c:v>
                </c:pt>
                <c:pt idx="3">
                  <c:v>12.08</c:v>
                </c:pt>
                <c:pt idx="4">
                  <c:v>14.09</c:v>
                </c:pt>
                <c:pt idx="5">
                  <c:v>16.3</c:v>
                </c:pt>
                <c:pt idx="6">
                  <c:v>16.510000000000005</c:v>
                </c:pt>
                <c:pt idx="7">
                  <c:v>13.450000000000006</c:v>
                </c:pt>
              </c:numCache>
            </c:numRef>
          </c:val>
        </c:ser>
        <c:ser>
          <c:idx val="11"/>
          <c:order val="2"/>
          <c:tx>
            <c:strRef>
              <c:f>Sheet1!$A$24</c:f>
              <c:strCache>
                <c:ptCount val="1"/>
                <c:pt idx="0">
                  <c:v>SPC3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Sheet1!$B$24:$I$24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7.1099999999999985</c:v>
                </c:pt>
                <c:pt idx="2">
                  <c:v>10.210000000000001</c:v>
                </c:pt>
                <c:pt idx="3">
                  <c:v>11.63</c:v>
                </c:pt>
                <c:pt idx="4">
                  <c:v>13.55</c:v>
                </c:pt>
                <c:pt idx="5">
                  <c:v>16.170000000000005</c:v>
                </c:pt>
                <c:pt idx="6">
                  <c:v>15.65</c:v>
                </c:pt>
                <c:pt idx="7">
                  <c:v>13.51</c:v>
                </c:pt>
              </c:numCache>
            </c:numRef>
          </c:val>
        </c:ser>
        <c:ser>
          <c:idx val="12"/>
          <c:order val="3"/>
          <c:tx>
            <c:strRef>
              <c:f>Sheet1!$A$25</c:f>
              <c:strCache>
                <c:ptCount val="1"/>
                <c:pt idx="0">
                  <c:v>HWFI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Sheet1!$B$25:$I$25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6.6599999999999975</c:v>
                </c:pt>
                <c:pt idx="2">
                  <c:v>9.6</c:v>
                </c:pt>
                <c:pt idx="3">
                  <c:v>11.77</c:v>
                </c:pt>
                <c:pt idx="4">
                  <c:v>14.07</c:v>
                </c:pt>
                <c:pt idx="5">
                  <c:v>19.459999999999987</c:v>
                </c:pt>
                <c:pt idx="6">
                  <c:v>20.47</c:v>
                </c:pt>
                <c:pt idx="7">
                  <c:v>23.07</c:v>
                </c:pt>
              </c:numCache>
            </c:numRef>
          </c:val>
        </c:ser>
        <c:marker val="1"/>
        <c:axId val="68833664"/>
        <c:axId val="68835200"/>
      </c:lineChart>
      <c:catAx>
        <c:axId val="68833664"/>
        <c:scaling>
          <c:orientation val="minMax"/>
        </c:scaling>
        <c:axPos val="b"/>
        <c:numFmt formatCode="General" sourceLinked="1"/>
        <c:tickLblPos val="nextTo"/>
        <c:crossAx val="68835200"/>
        <c:crosses val="autoZero"/>
        <c:auto val="1"/>
        <c:lblAlgn val="ctr"/>
        <c:lblOffset val="100"/>
      </c:catAx>
      <c:valAx>
        <c:axId val="68835200"/>
        <c:scaling>
          <c:orientation val="minMax"/>
        </c:scaling>
        <c:axPos val="l"/>
        <c:majorGridlines/>
        <c:numFmt formatCode="General" sourceLinked="1"/>
        <c:tickLblPos val="nextTo"/>
        <c:crossAx val="68833664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prstClr val="white"/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4"/>
          <c:order val="0"/>
          <c:tx>
            <c:strRef>
              <c:f>Sheet1!$A$57</c:f>
              <c:strCache>
                <c:ptCount val="1"/>
                <c:pt idx="0">
                  <c:v>SDHW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Sheet1!$B$57:$I$57</c:f>
              <c:numCache>
                <c:formatCode>General</c:formatCode>
                <c:ptCount val="8"/>
                <c:pt idx="0">
                  <c:v>-1.5</c:v>
                </c:pt>
                <c:pt idx="1">
                  <c:v>-0.9</c:v>
                </c:pt>
                <c:pt idx="2">
                  <c:v>-1.1000000000000001</c:v>
                </c:pt>
                <c:pt idx="3">
                  <c:v>-1.7</c:v>
                </c:pt>
                <c:pt idx="4">
                  <c:v>-1.9000000000000001</c:v>
                </c:pt>
                <c:pt idx="5">
                  <c:v>0.8</c:v>
                </c:pt>
                <c:pt idx="6">
                  <c:v>-0.60000000000000064</c:v>
                </c:pt>
                <c:pt idx="7">
                  <c:v>-1.4</c:v>
                </c:pt>
              </c:numCache>
            </c:numRef>
          </c:val>
        </c:ser>
        <c:ser>
          <c:idx val="8"/>
          <c:order val="1"/>
          <c:tx>
            <c:strRef>
              <c:f>Sheet1!$A$61</c:f>
              <c:strCache>
                <c:ptCount val="1"/>
                <c:pt idx="0">
                  <c:v>SLHW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Sheet1!$B$61:$I$61</c:f>
              <c:numCache>
                <c:formatCode>General</c:formatCode>
                <c:ptCount val="8"/>
                <c:pt idx="0">
                  <c:v>-1.5</c:v>
                </c:pt>
                <c:pt idx="1">
                  <c:v>-1.5</c:v>
                </c:pt>
                <c:pt idx="2">
                  <c:v>-2.4</c:v>
                </c:pt>
                <c:pt idx="3">
                  <c:v>-3.6</c:v>
                </c:pt>
                <c:pt idx="4">
                  <c:v>-4.5</c:v>
                </c:pt>
                <c:pt idx="5">
                  <c:v>-3.7</c:v>
                </c:pt>
                <c:pt idx="6">
                  <c:v>-4.7</c:v>
                </c:pt>
                <c:pt idx="7">
                  <c:v>-4</c:v>
                </c:pt>
              </c:numCache>
            </c:numRef>
          </c:val>
        </c:ser>
        <c:ser>
          <c:idx val="11"/>
          <c:order val="2"/>
          <c:tx>
            <c:strRef>
              <c:f>Sheet1!$A$64</c:f>
              <c:strCache>
                <c:ptCount val="1"/>
                <c:pt idx="0">
                  <c:v>SPC3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Sheet1!$B$64:$I$64</c:f>
              <c:numCache>
                <c:formatCode>General</c:formatCode>
                <c:ptCount val="8"/>
                <c:pt idx="0">
                  <c:v>-1.5</c:v>
                </c:pt>
                <c:pt idx="1">
                  <c:v>-1.6</c:v>
                </c:pt>
                <c:pt idx="2">
                  <c:v>-2</c:v>
                </c:pt>
                <c:pt idx="3">
                  <c:v>-3.1</c:v>
                </c:pt>
                <c:pt idx="4">
                  <c:v>-4.8</c:v>
                </c:pt>
                <c:pt idx="5">
                  <c:v>-6.1</c:v>
                </c:pt>
                <c:pt idx="6">
                  <c:v>-8.7000000000000011</c:v>
                </c:pt>
                <c:pt idx="7">
                  <c:v>-9.4</c:v>
                </c:pt>
              </c:numCache>
            </c:numRef>
          </c:val>
        </c:ser>
        <c:ser>
          <c:idx val="12"/>
          <c:order val="3"/>
          <c:tx>
            <c:strRef>
              <c:f>Sheet1!$A$65</c:f>
              <c:strCache>
                <c:ptCount val="1"/>
                <c:pt idx="0">
                  <c:v>HWFI</c:v>
                </c:pt>
              </c:strCache>
            </c:strRef>
          </c:tx>
          <c:marker>
            <c:symbol val="none"/>
          </c:marker>
          <c:cat>
            <c:numRef>
              <c:f>Sheet1!$B$69:$I$69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Sheet1!$B$65:$I$65</c:f>
              <c:numCache>
                <c:formatCode>General</c:formatCode>
                <c:ptCount val="8"/>
                <c:pt idx="0">
                  <c:v>-1.5</c:v>
                </c:pt>
                <c:pt idx="1">
                  <c:v>-1.1000000000000001</c:v>
                </c:pt>
                <c:pt idx="2">
                  <c:v>-1.1000000000000001</c:v>
                </c:pt>
                <c:pt idx="3">
                  <c:v>0.60000000000000064</c:v>
                </c:pt>
                <c:pt idx="4">
                  <c:v>2.6</c:v>
                </c:pt>
                <c:pt idx="5">
                  <c:v>7.2</c:v>
                </c:pt>
                <c:pt idx="6">
                  <c:v>5.2</c:v>
                </c:pt>
                <c:pt idx="7">
                  <c:v>6.9</c:v>
                </c:pt>
              </c:numCache>
            </c:numRef>
          </c:val>
        </c:ser>
        <c:marker val="1"/>
        <c:axId val="68865408"/>
        <c:axId val="68879488"/>
      </c:lineChart>
      <c:catAx>
        <c:axId val="68865408"/>
        <c:scaling>
          <c:orientation val="minMax"/>
        </c:scaling>
        <c:axPos val="b"/>
        <c:numFmt formatCode="General" sourceLinked="1"/>
        <c:tickLblPos val="nextTo"/>
        <c:crossAx val="68879488"/>
        <c:crosses val="autoZero"/>
        <c:auto val="1"/>
        <c:lblAlgn val="ctr"/>
        <c:lblOffset val="100"/>
      </c:catAx>
      <c:valAx>
        <c:axId val="68879488"/>
        <c:scaling>
          <c:orientation val="minMax"/>
        </c:scaling>
        <c:axPos val="l"/>
        <c:majorGridlines/>
        <c:numFmt formatCode="General" sourceLinked="1"/>
        <c:tickLblPos val="nextTo"/>
        <c:crossAx val="6886540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prstClr val="white"/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3"/>
          <c:order val="0"/>
          <c:tx>
            <c:strRef>
              <c:f>Sheet1!$A$16</c:f>
              <c:strCache>
                <c:ptCount val="1"/>
                <c:pt idx="0">
                  <c:v>SDGL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Sheet1!$B$16:$I$16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7.6099999999999985</c:v>
                </c:pt>
                <c:pt idx="2">
                  <c:v>10.98</c:v>
                </c:pt>
                <c:pt idx="3">
                  <c:v>12.26</c:v>
                </c:pt>
                <c:pt idx="4">
                  <c:v>14.01</c:v>
                </c:pt>
                <c:pt idx="5">
                  <c:v>16.649999999999999</c:v>
                </c:pt>
                <c:pt idx="6">
                  <c:v>17.979999999999986</c:v>
                </c:pt>
                <c:pt idx="7">
                  <c:v>17.23</c:v>
                </c:pt>
              </c:numCache>
            </c:numRef>
          </c:val>
        </c:ser>
        <c:ser>
          <c:idx val="7"/>
          <c:order val="1"/>
          <c:tx>
            <c:strRef>
              <c:f>Sheet1!$A$20</c:f>
              <c:strCache>
                <c:ptCount val="1"/>
                <c:pt idx="0">
                  <c:v>SLGL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Sheet1!$B$20:$I$20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7.51</c:v>
                </c:pt>
                <c:pt idx="2">
                  <c:v>11.16</c:v>
                </c:pt>
                <c:pt idx="3">
                  <c:v>12.76</c:v>
                </c:pt>
                <c:pt idx="4">
                  <c:v>14.950000000000006</c:v>
                </c:pt>
                <c:pt idx="5">
                  <c:v>17.79</c:v>
                </c:pt>
                <c:pt idx="6">
                  <c:v>19.439999999999987</c:v>
                </c:pt>
                <c:pt idx="7">
                  <c:v>17.54</c:v>
                </c:pt>
              </c:numCache>
            </c:numRef>
          </c:val>
        </c:ser>
        <c:ser>
          <c:idx val="11"/>
          <c:order val="2"/>
          <c:tx>
            <c:strRef>
              <c:f>Sheet1!$A$24</c:f>
              <c:strCache>
                <c:ptCount val="1"/>
                <c:pt idx="0">
                  <c:v>SPC3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Sheet1!$B$24:$I$24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7.1099999999999985</c:v>
                </c:pt>
                <c:pt idx="2">
                  <c:v>10.210000000000001</c:v>
                </c:pt>
                <c:pt idx="3">
                  <c:v>11.63</c:v>
                </c:pt>
                <c:pt idx="4">
                  <c:v>13.55</c:v>
                </c:pt>
                <c:pt idx="5">
                  <c:v>16.170000000000005</c:v>
                </c:pt>
                <c:pt idx="6">
                  <c:v>15.65</c:v>
                </c:pt>
                <c:pt idx="7">
                  <c:v>13.51</c:v>
                </c:pt>
              </c:numCache>
            </c:numRef>
          </c:val>
        </c:ser>
        <c:ser>
          <c:idx val="13"/>
          <c:order val="3"/>
          <c:tx>
            <c:strRef>
              <c:f>Sheet1!$A$26</c:f>
              <c:strCache>
                <c:ptCount val="1"/>
                <c:pt idx="0">
                  <c:v>GHMI</c:v>
                </c:pt>
              </c:strCache>
            </c:strRef>
          </c:tx>
          <c:marker>
            <c:symbol val="none"/>
          </c:marker>
          <c:cat>
            <c:numRef>
              <c:f>Sheet1!$B$29:$I$29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</c:numCache>
            </c:numRef>
          </c:cat>
          <c:val>
            <c:numRef>
              <c:f>Sheet1!$B$26:$I$26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7.1099999999999985</c:v>
                </c:pt>
                <c:pt idx="2">
                  <c:v>10.32</c:v>
                </c:pt>
                <c:pt idx="3">
                  <c:v>12.6</c:v>
                </c:pt>
                <c:pt idx="4">
                  <c:v>15.360000000000017</c:v>
                </c:pt>
                <c:pt idx="5">
                  <c:v>22.58</c:v>
                </c:pt>
                <c:pt idx="6">
                  <c:v>24.57</c:v>
                </c:pt>
                <c:pt idx="7">
                  <c:v>25.479999999999986</c:v>
                </c:pt>
              </c:numCache>
            </c:numRef>
          </c:val>
        </c:ser>
        <c:marker val="1"/>
        <c:axId val="68909696"/>
        <c:axId val="68915584"/>
      </c:lineChart>
      <c:catAx>
        <c:axId val="68909696"/>
        <c:scaling>
          <c:orientation val="minMax"/>
        </c:scaling>
        <c:axPos val="b"/>
        <c:numFmt formatCode="General" sourceLinked="1"/>
        <c:tickLblPos val="nextTo"/>
        <c:crossAx val="68915584"/>
        <c:crosses val="autoZero"/>
        <c:auto val="1"/>
        <c:lblAlgn val="ctr"/>
        <c:lblOffset val="100"/>
      </c:catAx>
      <c:valAx>
        <c:axId val="68915584"/>
        <c:scaling>
          <c:orientation val="minMax"/>
        </c:scaling>
        <c:axPos val="l"/>
        <c:majorGridlines/>
        <c:numFmt formatCode="General" sourceLinked="1"/>
        <c:tickLblPos val="nextTo"/>
        <c:crossAx val="68909696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prstClr val="white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85E16-985B-413F-8246-04F550C96E8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21085-878D-4498-BE04-3F3EF779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085-878D-4498-BE04-3F3EF7791C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5AB6-3E60-4FE2-AC6F-13C32DD52333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146C-537C-4B4F-BB01-2F519D251D9B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90BD-1829-4A65-BDC0-6CF5E53BE808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DBE-BB61-4E99-84E5-17880B045235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DFA7-DC69-43A9-9990-ACF2ED7A4C49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9A73-6DF5-4E3F-A7C0-E11C26B98894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D179-CE8F-48F4-A180-EF480F93F1FF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58BE-AB56-4147-8AEA-01E9D4F7AF58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D0AC-F86E-4F2B-B4F8-A573AB48996D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8304-549E-42EB-86B8-D7B457E29178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2F0-C904-47B0-920F-12131E3DCF30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B36B-390C-4AE2-91CD-B52F273B4F4A}" type="datetime1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DAF1-8C38-4371-BE19-0301CB2C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Creation of a Statistical Ensemble for Tropical Cyclone Intensity Prediction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2286000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solidFill>
                  <a:schemeClr val="bg2"/>
                </a:solidFill>
              </a:rPr>
              <a:t>Kate </a:t>
            </a:r>
            <a:r>
              <a:rPr lang="en-US" sz="3000" dirty="0">
                <a:solidFill>
                  <a:schemeClr val="bg2"/>
                </a:solidFill>
              </a:rPr>
              <a:t>D. Musgrave</a:t>
            </a:r>
            <a:r>
              <a:rPr lang="en-US" sz="3000" baseline="30000" dirty="0">
                <a:solidFill>
                  <a:schemeClr val="bg2"/>
                </a:solidFill>
              </a:rPr>
              <a:t>1</a:t>
            </a:r>
            <a:r>
              <a:rPr lang="en-US" sz="3000" dirty="0">
                <a:solidFill>
                  <a:schemeClr val="bg2"/>
                </a:solidFill>
              </a:rPr>
              <a:t>, </a:t>
            </a:r>
            <a:r>
              <a:rPr lang="en-US" sz="3000" dirty="0" smtClean="0">
                <a:solidFill>
                  <a:schemeClr val="bg2"/>
                </a:solidFill>
              </a:rPr>
              <a:t>Brian </a:t>
            </a:r>
            <a:r>
              <a:rPr lang="en-US" sz="3000" dirty="0">
                <a:solidFill>
                  <a:schemeClr val="bg2"/>
                </a:solidFill>
              </a:rPr>
              <a:t>D. </a:t>
            </a:r>
            <a:r>
              <a:rPr lang="en-US" sz="3000" dirty="0" smtClean="0">
                <a:solidFill>
                  <a:schemeClr val="bg2"/>
                </a:solidFill>
              </a:rPr>
              <a:t>McNoldy</a:t>
            </a:r>
            <a:r>
              <a:rPr lang="en-US" sz="3000" baseline="30000" dirty="0" smtClean="0">
                <a:solidFill>
                  <a:schemeClr val="bg2"/>
                </a:solidFill>
              </a:rPr>
              <a:t>1,3</a:t>
            </a:r>
            <a:r>
              <a:rPr lang="en-US" sz="3000" dirty="0" smtClean="0">
                <a:solidFill>
                  <a:schemeClr val="bg2"/>
                </a:solidFill>
              </a:rPr>
              <a:t>, </a:t>
            </a:r>
            <a:r>
              <a:rPr lang="en-US" sz="3000" dirty="0">
                <a:solidFill>
                  <a:schemeClr val="bg2"/>
                </a:solidFill>
              </a:rPr>
              <a:t>and </a:t>
            </a:r>
            <a:r>
              <a:rPr lang="en-US" sz="3000" dirty="0" smtClean="0">
                <a:solidFill>
                  <a:schemeClr val="bg2"/>
                </a:solidFill>
              </a:rPr>
              <a:t>Mark </a:t>
            </a:r>
            <a:r>
              <a:rPr lang="en-US" sz="3000" dirty="0">
                <a:solidFill>
                  <a:schemeClr val="bg2"/>
                </a:solidFill>
              </a:rPr>
              <a:t>DeMaria</a:t>
            </a:r>
            <a:r>
              <a:rPr lang="en-US" sz="3000" baseline="30000" dirty="0">
                <a:solidFill>
                  <a:schemeClr val="bg2"/>
                </a:solidFill>
              </a:rPr>
              <a:t>2</a:t>
            </a:r>
            <a:endParaRPr lang="en-US" sz="3000" dirty="0">
              <a:solidFill>
                <a:schemeClr val="bg2"/>
              </a:solidFill>
            </a:endParaRPr>
          </a:p>
          <a:p>
            <a:endParaRPr lang="en-US" sz="1000" dirty="0" smtClean="0">
              <a:solidFill>
                <a:schemeClr val="bg2"/>
              </a:solidFill>
            </a:endParaRPr>
          </a:p>
          <a:p>
            <a:r>
              <a:rPr lang="en-US" sz="2400" baseline="30000" dirty="0" smtClean="0">
                <a:solidFill>
                  <a:schemeClr val="bg2"/>
                </a:solidFill>
              </a:rPr>
              <a:t>1</a:t>
            </a:r>
            <a:r>
              <a:rPr lang="en-US" sz="2400" i="1" dirty="0" smtClean="0">
                <a:solidFill>
                  <a:schemeClr val="bg2"/>
                </a:solidFill>
              </a:rPr>
              <a:t>CIRA/CSU</a:t>
            </a:r>
            <a:r>
              <a:rPr lang="en-US" sz="2400" i="1" dirty="0">
                <a:solidFill>
                  <a:schemeClr val="bg2"/>
                </a:solidFill>
              </a:rPr>
              <a:t>, Fort Collins, CO</a:t>
            </a:r>
            <a:endParaRPr lang="en-US" sz="2400" dirty="0">
              <a:solidFill>
                <a:schemeClr val="bg2"/>
              </a:solidFill>
            </a:endParaRPr>
          </a:p>
          <a:p>
            <a:r>
              <a:rPr lang="en-US" sz="2400" baseline="30000" dirty="0">
                <a:solidFill>
                  <a:schemeClr val="bg2"/>
                </a:solidFill>
              </a:rPr>
              <a:t>2</a:t>
            </a:r>
            <a:r>
              <a:rPr lang="en-US" sz="2400" i="1" dirty="0">
                <a:solidFill>
                  <a:schemeClr val="bg2"/>
                </a:solidFill>
              </a:rPr>
              <a:t> NOAA/NESDIS/</a:t>
            </a:r>
            <a:r>
              <a:rPr lang="en-US" sz="2400" i="1" dirty="0" err="1">
                <a:solidFill>
                  <a:schemeClr val="bg2"/>
                </a:solidFill>
              </a:rPr>
              <a:t>StAR</a:t>
            </a:r>
            <a:r>
              <a:rPr lang="en-US" sz="2400" i="1" dirty="0">
                <a:solidFill>
                  <a:schemeClr val="bg2"/>
                </a:solidFill>
              </a:rPr>
              <a:t>, Fort Collins, </a:t>
            </a:r>
            <a:r>
              <a:rPr lang="en-US" sz="2400" i="1" dirty="0" smtClean="0">
                <a:solidFill>
                  <a:schemeClr val="bg2"/>
                </a:solidFill>
              </a:rPr>
              <a:t>CO</a:t>
            </a:r>
          </a:p>
          <a:p>
            <a:r>
              <a:rPr lang="en-US" sz="2400" i="1" baseline="30000" dirty="0" smtClean="0">
                <a:solidFill>
                  <a:schemeClr val="bg2"/>
                </a:solidFill>
              </a:rPr>
              <a:t>3</a:t>
            </a:r>
            <a:r>
              <a:rPr lang="en-US" sz="2400" i="1" dirty="0" smtClean="0">
                <a:solidFill>
                  <a:schemeClr val="bg2"/>
                </a:solidFill>
              </a:rPr>
              <a:t>Current Affiliation: RSMAS, University of Miami, Miami, FL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14" descr="2010_NEW_CIRA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88088"/>
            <a:ext cx="14478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fi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3735" y="6325743"/>
            <a:ext cx="5930265" cy="532257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81000" y="48006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dirty="0" smtClean="0">
                <a:solidFill>
                  <a:schemeClr val="bg2"/>
                </a:solidFill>
              </a:rPr>
              <a:t>Acknowledgements: Yi Jin, Naval Research Lab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dirty="0" smtClean="0">
                <a:solidFill>
                  <a:schemeClr val="bg2"/>
                </a:solidFill>
              </a:rPr>
              <a:t>                                      Michael </a:t>
            </a:r>
            <a:r>
              <a:rPr lang="en-US" sz="1900" dirty="0" err="1" smtClean="0">
                <a:solidFill>
                  <a:schemeClr val="bg2"/>
                </a:solidFill>
              </a:rPr>
              <a:t>Fiorino</a:t>
            </a:r>
            <a:r>
              <a:rPr lang="en-US" sz="1900" dirty="0" smtClean="0">
                <a:solidFill>
                  <a:schemeClr val="bg2"/>
                </a:solidFill>
              </a:rPr>
              <a:t>, Jeffrey Whitaker, Philip </a:t>
            </a:r>
            <a:r>
              <a:rPr lang="en-US" sz="1900" dirty="0" err="1" smtClean="0">
                <a:solidFill>
                  <a:schemeClr val="bg2"/>
                </a:solidFill>
              </a:rPr>
              <a:t>Pegion</a:t>
            </a:r>
            <a:r>
              <a:rPr lang="en-US" sz="1900" dirty="0" smtClean="0">
                <a:solidFill>
                  <a:schemeClr val="bg2"/>
                </a:solidFill>
              </a:rPr>
              <a:t>, NOAA/ESRL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dirty="0" smtClean="0">
                <a:solidFill>
                  <a:schemeClr val="bg2"/>
                </a:solidFill>
              </a:rPr>
              <a:t>                                      Vijay Tallapragada, Janna O’Connor, NOAA/NWS/NCEP/EMC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934200" y="6019800"/>
            <a:ext cx="220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Kate.Musgrave@colostate.edu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Hurricane Forecast Improvement Program (HFIP)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HFIP designates three streams for the testing and implementation of models (Streams 1, 1.5, and 2)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Further information on HFIP is available at www.hfip.org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SPC3 was tested with data from the 2008-2010 Atlantic and East Pacific seasons (retrospective runs) to determine if it would be used as a Stream 1.5 model in 2011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As a Stream 1.5 model SPC3 would be run real time during the 2011 demonstration period (August-October 2011)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Data from the 2009-2011 Atlantic and East Pacific seasons were used to test SPC3 for Stream 1.5 in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40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2008-2010 Retrospective Runs for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HFIP Stream 1.5 Implementation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4038600" cy="231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4038600" cy="260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572000" y="1752600"/>
            <a:ext cx="43434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SPICE showed an improvement in skill over SHIFOR when compared to both DSHP and LGEM at all times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Percent improvements ranged up to 5-10%</a:t>
            </a: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81000" y="4572000"/>
            <a:ext cx="43434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The components of SPICE based off each individual model also showed lower forecast errors than their parent models for both HWRF and GFDL</a:t>
            </a:r>
          </a:p>
        </p:txBody>
      </p:sp>
    </p:spTree>
    <p:extLst>
      <p:ext uri="{BB962C8B-B14F-4D97-AF65-F5344CB8AC3E}">
        <p14:creationId xmlns:p14="http://schemas.microsoft.com/office/powerpoint/2010/main" xmlns="" val="2767560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Results from 2011 Atlantic Season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Average Intensity Error (</a:t>
            </a:r>
            <a:r>
              <a:rPr lang="en-US" dirty="0" err="1" smtClean="0">
                <a:solidFill>
                  <a:schemeClr val="bg1"/>
                </a:solidFill>
              </a:rPr>
              <a:t>kt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Average Intensity Bias (</a:t>
            </a:r>
            <a:r>
              <a:rPr lang="en-US" dirty="0" err="1" smtClean="0">
                <a:solidFill>
                  <a:schemeClr val="bg1"/>
                </a:solidFill>
              </a:rPr>
              <a:t>kt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6096000"/>
            <a:ext cx="29851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(304)  (301) (263)  (225)  (192) (150)  (116)   (92)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6096000"/>
            <a:ext cx="29530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 (304)  (301) (263)  (225)  (192) (150)  (116)  (92)</a:t>
            </a:r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48600" y="6096000"/>
            <a:ext cx="82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Number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of Cases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Results from 2011 Atlantic Season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6172200"/>
            <a:ext cx="7086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       (304)                 (301)                   (263)                  (225)                 (192)                  (150)                  (116)                   (92)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8600" y="6096000"/>
            <a:ext cx="82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Number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of Cases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219200"/>
            <a:ext cx="234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Skill Relative to SHIFOR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Results from 2011 Atlantic Season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6172200"/>
            <a:ext cx="7086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       (304)                 (301)                   (263)                  (225)                 (192)                  (150)                  (116)                   (92)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8600" y="6096000"/>
            <a:ext cx="82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Number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of Cases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219200"/>
            <a:ext cx="234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Skill Relative to SHIFOR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254947"/>
            <a:ext cx="4038600" cy="344758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91000" y="6488668"/>
            <a:ext cx="259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Figure courtesy of James Franklin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2012 HFIP Stream 1.5 Implementation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72342"/>
            <a:ext cx="4038600" cy="358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5638800"/>
            <a:ext cx="8534400" cy="1066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Additional Stream 1.5 model, named SPCR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Adds Coupled Ocean/Atmosphere </a:t>
            </a:r>
            <a:r>
              <a:rPr lang="en-US" sz="1800" dirty="0" err="1" smtClean="0">
                <a:solidFill>
                  <a:schemeClr val="bg1"/>
                </a:solidFill>
              </a:rPr>
              <a:t>Mesoscale</a:t>
            </a:r>
            <a:r>
              <a:rPr lang="en-US" sz="1800" dirty="0" smtClean="0">
                <a:solidFill>
                  <a:schemeClr val="bg1"/>
                </a:solidFill>
              </a:rPr>
              <a:t> Prediction System for Tropical Cyclones (COAMPS-TC, COTC) to regional models in ensemble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SPC3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SPCR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2" name="Picture 11" descr="spice_flowchart_color_re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057400"/>
            <a:ext cx="3657599" cy="35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756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ontent Placeholder 23"/>
          <p:cNvGraphicFramePr>
            <a:graphicFrameLocks noGrp="1"/>
          </p:cNvGraphicFramePr>
          <p:nvPr>
            <p:ph sz="half" idx="1"/>
          </p:nvPr>
        </p:nvGraphicFramePr>
        <p:xfrm>
          <a:off x="457200" y="1981201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2009-2011 Retrospective Runs for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HFIP Stream 1.5 Implementation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SPC3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SPCR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</p:nvPr>
        </p:nvGraphicFramePr>
        <p:xfrm>
          <a:off x="4648200" y="1981199"/>
          <a:ext cx="4038600" cy="350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81400" y="4876800"/>
            <a:ext cx="705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# cases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5181600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(hr)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696200" y="4876800"/>
            <a:ext cx="705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# cases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5181600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(hr)</a:t>
            </a:r>
            <a:endParaRPr lang="en-US" sz="1400" dirty="0"/>
          </a:p>
        </p:txBody>
      </p:sp>
      <p:sp>
        <p:nvSpPr>
          <p:cNvPr id="20" name="Text Placeholder 9"/>
          <p:cNvSpPr txBox="1">
            <a:spLocks/>
          </p:cNvSpPr>
          <p:nvPr/>
        </p:nvSpPr>
        <p:spPr>
          <a:xfrm>
            <a:off x="2286000" y="5562600"/>
            <a:ext cx="41148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Average Intensity Error (solid) and bias (dashed) (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560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Results from 2011 Atlantic Season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60375" y="1112838"/>
            <a:ext cx="4040188" cy="639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HWRF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8200" y="1112838"/>
            <a:ext cx="4041775" cy="639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GFDL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533400" y="1752600"/>
          <a:ext cx="4040188" cy="201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533400" y="3733800"/>
          <a:ext cx="4114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572000" y="1752600"/>
          <a:ext cx="4114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572000" y="3810000"/>
          <a:ext cx="4114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 Placeholder 9"/>
          <p:cNvSpPr txBox="1">
            <a:spLocks/>
          </p:cNvSpPr>
          <p:nvPr/>
        </p:nvSpPr>
        <p:spPr>
          <a:xfrm>
            <a:off x="152400" y="1524000"/>
            <a:ext cx="381000" cy="2286000"/>
          </a:xfrm>
          <a:prstGeom prst="rect">
            <a:avLst/>
          </a:prstGeom>
        </p:spPr>
        <p:txBody>
          <a:bodyPr vert="vert270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Average Intensity Error (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152400" y="3962400"/>
            <a:ext cx="381001" cy="2133600"/>
          </a:xfrm>
          <a:prstGeom prst="rect">
            <a:avLst/>
          </a:prstGeom>
        </p:spPr>
        <p:txBody>
          <a:bodyPr vert="vert270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Average Intensity Bias (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2012 HFIP Stream </a:t>
            </a:r>
            <a:r>
              <a:rPr lang="en-US" sz="3200" dirty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 Implementation – SPCG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3276600"/>
            <a:ext cx="4648200" cy="1143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Stream 2 model, named SPCG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Uses GFS and global model ensembles as input models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FIM 10-member Ensemble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77878"/>
            <a:ext cx="4038600" cy="337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560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Plans for 2012 Season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2012 we’ll run two separate versions of SPICE in HFIP Stream 1.5: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first version (SPC3) is based off the 2011 SPICE model, with updated versions of SHIPS and LGEM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second version (SPCR) includes </a:t>
            </a:r>
            <a:r>
              <a:rPr lang="en-US" dirty="0" smtClean="0">
                <a:solidFill>
                  <a:schemeClr val="bg1"/>
                </a:solidFill>
              </a:rPr>
              <a:t>COAMPS-TC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We’ll also collect model diagnostic files for regional models from SUNY-Albany and University of Wisconsin and test after the season for inclusion in SPCR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We’ll also run a version of SPICE in HFIP Stream 2: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third version (SPCG) will include HFIP global model ensembles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Motivation for Statistical Ensemble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19200"/>
            <a:ext cx="4800600" cy="5638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Logistic Growth Equation Model (LGEM) and the Statistical Hurricane Intensity Prediction Scheme (SHIPS) model  are two statistical-dynamical intensity guidance models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SHIPS and LGEM are competitive with dynamical models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Both SHIPS and LGEM use model fields from the Global Forecast System (GFS) to determine the large-scale environment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Runs extremely fast (under 1 minute), using model fields from previous 6 hr run to produce ‘early’ guidance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3526391" cy="236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219200"/>
            <a:ext cx="303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Atlantic  Operational Intensity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Model Errors   2007-2011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876800" y="4419600"/>
            <a:ext cx="42672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JTWC experience with a similar statistical model shows improvements with multiple inputs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28600" y="5562600"/>
            <a:ext cx="8763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We focus on using Decay-SHIPS (DSHP) and LGEM, initialized with model fields from GFS, the Hurricane Weather Research and Forecasting (HWRF) model, and the Geophysical Fluid Dynamics Laboratory (GFDL) model  to create an ensemble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56260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5408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Summary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Statistical ensemble (SPICE) is a weighted consensus of DSHP and LGEM, run from multiple dynamical models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SPICE had better error statistics than SHIPS and LGEM in the Atlantic basin, with neutral results in the Eastern Pacific basin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Consistent in 2008-2010 Retrospective Runs, 2011 Demonstration, and 2009-2011 Retrospective Runs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SPC3 showed skill improvements of up to 5-10% over SHIPS and LGEM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SPICE model components had lower errors than parent dynamical models (GFDL, HWRF)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Limited storm development in 2011 may have favored SPICE model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Confirmation from additional tests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064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SPICE</a:t>
            </a:r>
            <a:r>
              <a:rPr lang="en-US" sz="3200" dirty="0" smtClean="0">
                <a:solidFill>
                  <a:schemeClr val="bg1"/>
                </a:solidFill>
              </a:rPr>
              <a:t> (Statistical Prediction of Intensity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 from a Consensus Ensemble)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4419600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Model Configuration for Consensus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358976"/>
            <a:ext cx="4040188" cy="358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556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SPICE forecasts TC intensity using a combination of parameters from: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Current TC intensity and trend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Current TC GOES IR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TC track and large-scale environment from GFS, GFDL, and HWRF models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These parameters are used to run DSHP and LGEM based off each dynamical model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 forecasts are combined into two </a:t>
            </a:r>
            <a:r>
              <a:rPr lang="en-US" sz="2000" dirty="0" err="1" smtClean="0">
                <a:solidFill>
                  <a:schemeClr val="bg1"/>
                </a:solidFill>
              </a:rPr>
              <a:t>unweighted</a:t>
            </a:r>
            <a:r>
              <a:rPr lang="en-US" sz="2000" dirty="0" smtClean="0">
                <a:solidFill>
                  <a:schemeClr val="bg1"/>
                </a:solidFill>
              </a:rPr>
              <a:t> consensus forecasts, one each for DSHP and LGEM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 two consensus are combined into the weighted SPC3 forecast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SPICE</a:t>
            </a:r>
            <a:r>
              <a:rPr lang="en-US" sz="3200" dirty="0" smtClean="0">
                <a:solidFill>
                  <a:schemeClr val="bg1"/>
                </a:solidFill>
              </a:rPr>
              <a:t> (Statistical Prediction of Intensity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 from a Consensus Ensemble)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4419600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Model Configuration for Consensus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358976"/>
            <a:ext cx="4040188" cy="358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8200" y="2971800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DSHP </a:t>
            </a:r>
            <a:r>
              <a:rPr lang="en-US" dirty="0">
                <a:solidFill>
                  <a:schemeClr val="bg1"/>
                </a:solidFill>
              </a:rPr>
              <a:t>and LGEM </a:t>
            </a:r>
            <a:r>
              <a:rPr lang="en-US" dirty="0" smtClean="0">
                <a:solidFill>
                  <a:schemeClr val="bg1"/>
                </a:solidFill>
              </a:rPr>
              <a:t>Weights </a:t>
            </a:r>
            <a:r>
              <a:rPr lang="en-US" dirty="0">
                <a:solidFill>
                  <a:schemeClr val="bg1"/>
                </a:solidFill>
              </a:rPr>
              <a:t>for Consensus</a:t>
            </a: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48200" y="3733800"/>
            <a:ext cx="4041775" cy="242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Placeholder 10"/>
          <p:cNvSpPr txBox="1">
            <a:spLocks/>
          </p:cNvSpPr>
          <p:nvPr/>
        </p:nvSpPr>
        <p:spPr>
          <a:xfrm>
            <a:off x="4648200" y="60198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Weights determined empirically from 2008-2010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Atlantic and East Pacific sample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200400" y="5029200"/>
            <a:ext cx="1295400" cy="0"/>
          </a:xfrm>
          <a:prstGeom prst="straightConnector1">
            <a:avLst/>
          </a:prstGeom>
          <a:ln w="50800" cmpd="sng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SPICE</a:t>
            </a:r>
            <a:r>
              <a:rPr lang="en-US" sz="3200" dirty="0" smtClean="0">
                <a:solidFill>
                  <a:schemeClr val="bg1"/>
                </a:solidFill>
              </a:rPr>
              <a:t> Input – Model Diagnostic Files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81519" cy="43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5400000">
            <a:off x="277549" y="589743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172200"/>
            <a:ext cx="750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further discussion of the model diagnostic files, see 15A.3 Friday 11:00am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SPICE</a:t>
            </a:r>
            <a:r>
              <a:rPr lang="en-US" sz="3200" dirty="0" smtClean="0">
                <a:solidFill>
                  <a:schemeClr val="bg1"/>
                </a:solidFill>
              </a:rPr>
              <a:t> Input – Model Diagnostic Files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81519" cy="43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5400000">
            <a:off x="277549" y="589743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172200"/>
            <a:ext cx="750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further discussion of the model diagnostic files, see 15A.3 Friday 11:00am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2133600"/>
            <a:ext cx="8686800" cy="152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SPICE</a:t>
            </a:r>
            <a:r>
              <a:rPr lang="en-US" sz="3200" dirty="0" smtClean="0">
                <a:solidFill>
                  <a:schemeClr val="bg1"/>
                </a:solidFill>
              </a:rPr>
              <a:t> Input – Model Diagnostic Files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81519" cy="43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5400000">
            <a:off x="277549" y="589743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172200"/>
            <a:ext cx="750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further discussion of the model diagnostic files, see 15A.3 Friday 11:00am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2286000"/>
            <a:ext cx="8686800" cy="228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SPICE</a:t>
            </a:r>
            <a:r>
              <a:rPr lang="en-US" sz="3200" dirty="0" smtClean="0">
                <a:solidFill>
                  <a:schemeClr val="bg1"/>
                </a:solidFill>
              </a:rPr>
              <a:t> Input – Model Diagnostic Files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81519" cy="43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5400000">
            <a:off x="277549" y="589743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172200"/>
            <a:ext cx="750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further discussion of the model diagnostic files, see 15A.3 Friday 11:00am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2819400"/>
            <a:ext cx="8686800" cy="152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SPICE</a:t>
            </a:r>
            <a:r>
              <a:rPr lang="en-US" sz="3200" dirty="0" smtClean="0">
                <a:solidFill>
                  <a:schemeClr val="bg1"/>
                </a:solidFill>
              </a:rPr>
              <a:t> Input – Model Diagnostic Files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81519" cy="43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5400000">
            <a:off x="277549" y="589743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172200"/>
            <a:ext cx="750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further discussion of the model diagnostic files, see 15A.3 Friday 11:00am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235DDAF1-8C38-4371-BE19-0301CB2C5DBF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4400" y="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13A.1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0"/>
            <a:ext cx="3429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AMS </a:t>
            </a:r>
            <a:r>
              <a:rPr lang="en-US" sz="1200" dirty="0" smtClean="0">
                <a:solidFill>
                  <a:schemeClr val="bg1"/>
                </a:solidFill>
              </a:rPr>
              <a:t>30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Conf on </a:t>
            </a:r>
            <a:r>
              <a:rPr lang="en-US" sz="1200" dirty="0" err="1">
                <a:solidFill>
                  <a:schemeClr val="bg1"/>
                </a:solidFill>
              </a:rPr>
              <a:t>Hurr</a:t>
            </a:r>
            <a:r>
              <a:rPr lang="en-US" sz="1200" dirty="0">
                <a:solidFill>
                  <a:schemeClr val="bg1"/>
                </a:solidFill>
              </a:rPr>
              <a:t> and </a:t>
            </a:r>
            <a:r>
              <a:rPr lang="en-US" sz="1200" dirty="0" err="1">
                <a:solidFill>
                  <a:schemeClr val="bg1"/>
                </a:solidFill>
              </a:rPr>
              <a:t>Trop</a:t>
            </a:r>
            <a:r>
              <a:rPr lang="en-US" sz="1200" dirty="0">
                <a:solidFill>
                  <a:schemeClr val="bg1"/>
                </a:solidFill>
              </a:rPr>
              <a:t> Met, </a:t>
            </a:r>
            <a:r>
              <a:rPr lang="en-US" sz="1200" dirty="0" smtClean="0">
                <a:solidFill>
                  <a:schemeClr val="bg1"/>
                </a:solidFill>
              </a:rPr>
              <a:t>4/19/2012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105400"/>
            <a:ext cx="8686800" cy="5334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724</TotalTime>
  <Words>1281</Words>
  <Application>Microsoft Office PowerPoint</Application>
  <PresentationFormat>On-screen Show (4:3)</PresentationFormat>
  <Paragraphs>178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Creation of a Statistical Ensemble for Tropical Cyclone Intensity Prediction</vt:lpstr>
      <vt:lpstr>Motivation for Statistical Ensemble </vt:lpstr>
      <vt:lpstr>SPICE (Statistical Prediction of Intensity        from a Consensus Ensemble)</vt:lpstr>
      <vt:lpstr>SPICE (Statistical Prediction of Intensity        from a Consensus Ensemble)</vt:lpstr>
      <vt:lpstr>SPICE Input – Model Diagnostic Files </vt:lpstr>
      <vt:lpstr>SPICE Input – Model Diagnostic Files </vt:lpstr>
      <vt:lpstr>SPICE Input – Model Diagnostic Files </vt:lpstr>
      <vt:lpstr>SPICE Input – Model Diagnostic Files </vt:lpstr>
      <vt:lpstr>SPICE Input – Model Diagnostic Files </vt:lpstr>
      <vt:lpstr>Hurricane Forecast Improvement Program (HFIP) </vt:lpstr>
      <vt:lpstr>2008-2010 Retrospective Runs for  HFIP Stream 1.5 Implementation </vt:lpstr>
      <vt:lpstr>Results from 2011 Atlantic Season </vt:lpstr>
      <vt:lpstr>Results from 2011 Atlantic Season </vt:lpstr>
      <vt:lpstr>Results from 2011 Atlantic Season </vt:lpstr>
      <vt:lpstr>2012 HFIP Stream 1.5 Implementation  </vt:lpstr>
      <vt:lpstr>2009-2011 Retrospective Runs for  HFIP Stream 1.5 Implementation </vt:lpstr>
      <vt:lpstr>Results from 2011 Atlantic Season </vt:lpstr>
      <vt:lpstr>2012 HFIP Stream 2 Implementation – SPCG  </vt:lpstr>
      <vt:lpstr>Plans for 2012 Season </vt:lpstr>
      <vt:lpstr>Summary 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hdhdjdj</dc:title>
  <dc:creator>kate</dc:creator>
  <cp:lastModifiedBy>kate</cp:lastModifiedBy>
  <cp:revision>77</cp:revision>
  <dcterms:created xsi:type="dcterms:W3CDTF">2012-04-12T19:27:58Z</dcterms:created>
  <dcterms:modified xsi:type="dcterms:W3CDTF">2012-04-19T15:21:44Z</dcterms:modified>
</cp:coreProperties>
</file>